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68" r:id="rId3"/>
    <p:sldId id="256" r:id="rId4"/>
    <p:sldId id="303" r:id="rId5"/>
    <p:sldId id="258" r:id="rId6"/>
    <p:sldId id="279" r:id="rId7"/>
    <p:sldId id="306" r:id="rId8"/>
    <p:sldId id="305" r:id="rId9"/>
    <p:sldId id="296" r:id="rId10"/>
    <p:sldId id="292" r:id="rId11"/>
    <p:sldId id="293" r:id="rId12"/>
    <p:sldId id="298" r:id="rId13"/>
    <p:sldId id="269" r:id="rId14"/>
    <p:sldId id="297" r:id="rId15"/>
    <p:sldId id="309" r:id="rId16"/>
    <p:sldId id="295" r:id="rId17"/>
    <p:sldId id="311" r:id="rId18"/>
    <p:sldId id="310" r:id="rId19"/>
    <p:sldId id="289" r:id="rId20"/>
    <p:sldId id="294" r:id="rId21"/>
    <p:sldId id="290" r:id="rId22"/>
    <p:sldId id="263" r:id="rId23"/>
    <p:sldId id="299" r:id="rId24"/>
    <p:sldId id="307" r:id="rId25"/>
    <p:sldId id="291" r:id="rId26"/>
    <p:sldId id="266" r:id="rId27"/>
    <p:sldId id="270" r:id="rId28"/>
    <p:sldId id="272" r:id="rId29"/>
    <p:sldId id="304" r:id="rId30"/>
    <p:sldId id="301" r:id="rId31"/>
    <p:sldId id="280" r:id="rId32"/>
    <p:sldId id="277" r:id="rId33"/>
    <p:sldId id="274" r:id="rId34"/>
    <p:sldId id="30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E14F81"/>
    <a:srgbClr val="FAEF93"/>
    <a:srgbClr val="F9C8CE"/>
    <a:srgbClr val="B9CAE4"/>
    <a:srgbClr val="FBEF94"/>
    <a:srgbClr val="DAE5A2"/>
    <a:srgbClr val="DAE5A3"/>
    <a:srgbClr val="E5B3E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2819" autoAdjust="0"/>
  </p:normalViewPr>
  <p:slideViewPr>
    <p:cSldViewPr snapToGrid="0">
      <p:cViewPr varScale="1">
        <p:scale>
          <a:sx n="107" d="100"/>
          <a:sy n="107" d="100"/>
        </p:scale>
        <p:origin x="22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934278277394863"/>
          <c:y val="0"/>
          <c:w val="0.55717560967811763"/>
          <c:h val="0.901624809741247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Этнический состав жителей г. Сургута (по результатам Всероссийской переписи населения 2010 года) Русские-197.876 челоек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6"/>
                <c:pt idx="0">
                  <c:v>Азербайджанцы</c:v>
                </c:pt>
                <c:pt idx="1">
                  <c:v>Армяне</c:v>
                </c:pt>
                <c:pt idx="2">
                  <c:v>Башкиры</c:v>
                </c:pt>
                <c:pt idx="3">
                  <c:v>Белорусы</c:v>
                </c:pt>
                <c:pt idx="4">
                  <c:v>Казахи</c:v>
                </c:pt>
                <c:pt idx="5">
                  <c:v>Марийцы</c:v>
                </c:pt>
                <c:pt idx="6">
                  <c:v>Молдаване</c:v>
                </c:pt>
                <c:pt idx="7">
                  <c:v>Мордва</c:v>
                </c:pt>
                <c:pt idx="8">
                  <c:v>Республика Дагестан</c:v>
                </c:pt>
                <c:pt idx="9">
                  <c:v>Таджики</c:v>
                </c:pt>
                <c:pt idx="10">
                  <c:v>Татары</c:v>
                </c:pt>
                <c:pt idx="11">
                  <c:v>Узбеки</c:v>
                </c:pt>
                <c:pt idx="12">
                  <c:v>Украинцы</c:v>
                </c:pt>
                <c:pt idx="13">
                  <c:v>Ханты и манси</c:v>
                </c:pt>
                <c:pt idx="14">
                  <c:v>Чечено-ингуши</c:v>
                </c:pt>
                <c:pt idx="15">
                  <c:v>Чуваши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4286</c:v>
                </c:pt>
                <c:pt idx="1">
                  <c:v>2118</c:v>
                </c:pt>
                <c:pt idx="2">
                  <c:v>5432</c:v>
                </c:pt>
                <c:pt idx="3">
                  <c:v>2413</c:v>
                </c:pt>
                <c:pt idx="4">
                  <c:v>830</c:v>
                </c:pt>
                <c:pt idx="5">
                  <c:v>1424</c:v>
                </c:pt>
                <c:pt idx="6">
                  <c:v>2141</c:v>
                </c:pt>
                <c:pt idx="7">
                  <c:v>769</c:v>
                </c:pt>
                <c:pt idx="8">
                  <c:v>5736</c:v>
                </c:pt>
                <c:pt idx="9">
                  <c:v>1001</c:v>
                </c:pt>
                <c:pt idx="10">
                  <c:v>16110</c:v>
                </c:pt>
                <c:pt idx="11">
                  <c:v>1009</c:v>
                </c:pt>
                <c:pt idx="12">
                  <c:v>18327</c:v>
                </c:pt>
                <c:pt idx="13">
                  <c:v>888</c:v>
                </c:pt>
                <c:pt idx="14">
                  <c:v>945</c:v>
                </c:pt>
                <c:pt idx="15">
                  <c:v>2766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4A-48B6-A77B-F66C6E276E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101735040"/>
        <c:axId val="101733504"/>
      </c:barChart>
      <c:valAx>
        <c:axId val="101733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735040"/>
        <c:crosses val="autoZero"/>
        <c:crossBetween val="between"/>
      </c:valAx>
      <c:catAx>
        <c:axId val="101735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733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6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E4088-000C-4F14-82D0-E5209AA96B71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3C292-4DD8-43A6-A3B1-F0591381A0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6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3C292-4DD8-43A6-A3B1-F0591381A09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28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0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5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6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1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7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5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2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3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BE1EF"/>
            </a:gs>
            <a:gs pos="74000">
              <a:srgbClr val="FFFF66"/>
            </a:gs>
            <a:gs pos="100000">
              <a:srgbClr val="92D05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75EB0-6AE2-474B-B675-2958B2EE2EC2}" type="datetimeFigureOut">
              <a:rPr lang="ru-RU" smtClean="0"/>
              <a:pPr/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47E9E-77F6-4B47-813F-2D5B81094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79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9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gif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11" Type="http://schemas.openxmlformats.org/officeDocument/2006/relationships/image" Target="../media/image9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8"/>
          <a:stretch/>
        </p:blipFill>
        <p:spPr>
          <a:xfrm>
            <a:off x="25052" y="37578"/>
            <a:ext cx="2994508" cy="6657975"/>
          </a:xfrm>
          <a:prstGeom prst="rect">
            <a:avLst/>
          </a:prstGeom>
          <a:noFill/>
        </p:spPr>
      </p:pic>
      <p:pic>
        <p:nvPicPr>
          <p:cNvPr id="36866" name="Picture 2" descr="G:\Все что есть по Соцветию\Соцветие 2017\ФОТО\АЗЕРБАЙДЖАНЦЫ\2006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05297">
            <a:off x="8576415" y="2041107"/>
            <a:ext cx="2704271" cy="2028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519" y="552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- многонациональный</a:t>
            </a:r>
            <a:endParaRPr lang="ru-RU" sz="4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04731" y="225289"/>
            <a:ext cx="9037982" cy="643859"/>
            <a:chOff x="307073" y="102357"/>
            <a:chExt cx="8618562" cy="5908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850" y="102357"/>
              <a:ext cx="1347049" cy="590897"/>
            </a:xfrm>
            <a:prstGeom prst="rect">
              <a:avLst/>
            </a:prstGeom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307073" y="397806"/>
              <a:ext cx="39574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968201" y="397806"/>
              <a:ext cx="39574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868" name="Picture 4" descr="G:\Все что есть по Соцветию\Соцветие 2017\ФОТО\РУССКИЕ\16\3udJv9Hgmi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0830" y="4640238"/>
            <a:ext cx="4252168" cy="17673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4" name="Picture 10" descr="G:\Все что есть по Соцветию\Соцветие 2017\отобранные\2014 городу 420\DSC_03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8173" y="4599295"/>
            <a:ext cx="3037693" cy="1746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38" y="1820460"/>
            <a:ext cx="3752695" cy="2503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67" name="Picture 3" descr="G:\Все что есть по Соцветию\Соцветие 2017\ФОТО\АРМЯНЕ\im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57753">
            <a:off x="600254" y="1994145"/>
            <a:ext cx="2456386" cy="21196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3" name="Picture 9" descr="G:\Все что есть по Соцветию\Соцветие 2017\Материал для Соцветия\фото из видео\2004г (10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5911" y="4520820"/>
            <a:ext cx="2661313" cy="1953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604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239181" y="385496"/>
            <a:ext cx="466071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Национальная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 танцевальная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               культура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6" y="2025208"/>
            <a:ext cx="3354993" cy="2324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 descr="Chh-2AF-k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779" y="2031439"/>
            <a:ext cx="3333396" cy="2317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05" y="4048904"/>
            <a:ext cx="3314301" cy="2370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4" descr="http://admsurgut.ru/files/photogallery/1173/thumbnail/20170610-IMG_83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56" y="2025208"/>
            <a:ext cx="3500815" cy="2324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admsurgut.ru/files/photogallery/1173/thumbnail/20170610-IMG_99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714" y="4048905"/>
            <a:ext cx="3089885" cy="2370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2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Все что есть по Соцветию\СОЦВЕТИЕ_ Фото\Соцветие_2006\Фото_2006\2006г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310" y="1915236"/>
            <a:ext cx="2905835" cy="2324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337518" y="390967"/>
            <a:ext cx="4486182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Национальная </a:t>
            </a:r>
            <a:endParaRPr lang="ru-RU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музыкальная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           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культура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30" y="1915237"/>
            <a:ext cx="3367533" cy="2324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11" y="1915236"/>
            <a:ext cx="3489570" cy="2326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76" y="4084464"/>
            <a:ext cx="3264398" cy="2329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40" y="4103699"/>
            <a:ext cx="1836664" cy="2309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Сургут фестиваль национальных культур Соцвет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01" y="4061345"/>
            <a:ext cx="3065585" cy="2333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45343" y="357377"/>
            <a:ext cx="447675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Обрядовая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    культура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9" y="4183452"/>
            <a:ext cx="3106024" cy="2304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44" y="4183452"/>
            <a:ext cx="3017056" cy="2262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85" y="1512158"/>
            <a:ext cx="2228104" cy="2970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422" y="1864864"/>
            <a:ext cx="3085743" cy="2468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G:\Все что есть по Соцветию\СОЦВЕТИЕ_ Фото\Соцветие_2008\Фото_2008\2008-3 Георгий Корченкин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768" y="4183452"/>
            <a:ext cx="3394189" cy="2262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r="1818"/>
          <a:stretch/>
        </p:blipFill>
        <p:spPr>
          <a:xfrm>
            <a:off x="1180827" y="1864864"/>
            <a:ext cx="3108764" cy="2474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0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256" y="169142"/>
            <a:ext cx="94869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itchFamily="18" charset="0"/>
              </a:rPr>
              <a:t>Темы фестиваля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itchFamily="18" charset="0"/>
              </a:rPr>
              <a:t>национальных культур «Соцветие»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   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774"/>
          <a:stretch/>
        </p:blipFill>
        <p:spPr>
          <a:xfrm>
            <a:off x="123445" y="1657872"/>
            <a:ext cx="4026421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23582" y="4185025"/>
            <a:ext cx="182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1998-2018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14F8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76466" y="1705023"/>
            <a:ext cx="75504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«Этническая музыка и инструменты» (2006г.)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«Национальный сувенир» (2007г.)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Свадебное обрядовое действо» (2008 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415-летие 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города Сургута (2009г.)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Смеховая культура» (2010г.)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Легенды и мифы народов» (2011г.)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Национальные календарные праздники» (2012г.)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Традиционная национальная кукла и игрушка» (2013г.)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Сургут многонациональный-420 лет» (2014г.)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«Традиционных промыслы и ремесла, историческое 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  </a:t>
            </a:r>
          </a:p>
          <a:p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  культурное наследие народов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населяющих  Югру (2015г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Century Schoolbook" panose="02040604050505020304" pitchFamily="18" charset="0"/>
                <a:cs typeface="Times New Roman" pitchFamily="18" charset="0"/>
              </a:rPr>
              <a:t>Сургут- город детства» (2016г</a:t>
            </a: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«20 лет: всё только начинается!» (2017г.)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«Связь времен» (2018</a:t>
            </a:r>
            <a:r>
              <a:rPr lang="en-US" sz="2000" dirty="0" smtClean="0">
                <a:latin typeface="Century Schoolbook" panose="02040604050505020304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Century Schoolbook" panose="02040604050505020304" pitchFamily="18" charset="0"/>
                <a:cs typeface="Times New Roman" pitchFamily="18" charset="0"/>
              </a:rPr>
              <a:t>г.)</a:t>
            </a:r>
            <a:endParaRPr lang="ru-RU" sz="2000" dirty="0"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56" y="2936501"/>
            <a:ext cx="1352030" cy="13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56294" y="357377"/>
            <a:ext cx="446260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Национальная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          кухня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Picture 2" descr="\\192.168.22.66\комитет культуры и туризма\Культура Сургута в лицах\Документы для сборника\Проекты\Культурно-досуговая деятельность и самодеятельное творчество\Соцветие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16" y="1651326"/>
            <a:ext cx="3299443" cy="2072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4" y="4067749"/>
            <a:ext cx="3209135" cy="2428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616" y="4016831"/>
            <a:ext cx="3447929" cy="2453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G:\Все что есть по Соцветию\СОЦВЕТИЕ_ Фото\Соцветие_2014\Фото_2014\2014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931" y="1633322"/>
            <a:ext cx="3108278" cy="2072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7389" y="3937220"/>
            <a:ext cx="3651750" cy="2428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26" y="1524327"/>
            <a:ext cx="3129073" cy="2072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30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39980" y="276702"/>
            <a:ext cx="412162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Народные 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праздники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826496" y="1701467"/>
            <a:ext cx="10535108" cy="4731567"/>
            <a:chOff x="399592" y="1366231"/>
            <a:chExt cx="11309808" cy="5079503"/>
          </a:xfrm>
        </p:grpSpPr>
        <p:pic>
          <p:nvPicPr>
            <p:cNvPr id="8195" name="Picture 3" descr="G:\Все что есть по Соцветию\СОЦВЕТИЕ_ Фото\Соцветие_2013\Фото_2013\KgkEWCRM8wY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68283" y="1366231"/>
              <a:ext cx="3389139" cy="507950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1" r="3685"/>
            <a:stretch/>
          </p:blipFill>
          <p:spPr>
            <a:xfrm>
              <a:off x="7979993" y="1586612"/>
              <a:ext cx="3365501" cy="253668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683" b="14389"/>
            <a:stretch/>
          </p:blipFill>
          <p:spPr>
            <a:xfrm>
              <a:off x="871451" y="1586612"/>
              <a:ext cx="3274262" cy="253914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2" descr="G:\Все что есть по Соцветию\СОЦВЕТИЕ_ Фото\Соцветие_2014\Фото_2014\DSC_0126.JPG"/>
            <p:cNvPicPr>
              <a:picLocks noChangeAspect="1" noChangeArrowheads="1"/>
            </p:cNvPicPr>
            <p:nvPr/>
          </p:nvPicPr>
          <p:blipFill>
            <a:blip r:embed="rId6" cstate="print"/>
            <a:srcRect l="14737" t="11030" r="11861"/>
            <a:stretch>
              <a:fillRect/>
            </a:stretch>
          </p:blipFill>
          <p:spPr bwMode="auto">
            <a:xfrm>
              <a:off x="8487993" y="3993164"/>
              <a:ext cx="3221407" cy="238745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2" y="3993165"/>
              <a:ext cx="3183272" cy="238745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862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39320" y="256746"/>
            <a:ext cx="440636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Традиционные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 куклы 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         игрушки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54052" y="1744895"/>
            <a:ext cx="9929848" cy="4579770"/>
            <a:chOff x="319052" y="1532062"/>
            <a:chExt cx="10794952" cy="497876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52" y="4319781"/>
              <a:ext cx="3286572" cy="219104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353" y="1532062"/>
              <a:ext cx="3310349" cy="497876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8" t="10024" r="14449" b="10350"/>
            <a:stretch/>
          </p:blipFill>
          <p:spPr>
            <a:xfrm>
              <a:off x="319052" y="1744896"/>
              <a:ext cx="3286572" cy="22381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432" y="1744895"/>
              <a:ext cx="3286572" cy="218522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432" y="4319781"/>
              <a:ext cx="3286572" cy="219104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2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8" y="2132458"/>
            <a:ext cx="11185241" cy="3747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223000" y="151530"/>
            <a:ext cx="57536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2014 – мы расширяемся</a:t>
            </a:r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2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44730" y="268250"/>
            <a:ext cx="522027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Народные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художественные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промыслы и ремёсла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1" y="1993900"/>
            <a:ext cx="4148701" cy="2758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56" y="1993900"/>
            <a:ext cx="4277444" cy="2758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29" y="4189472"/>
            <a:ext cx="2939884" cy="2159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40" y="4189472"/>
            <a:ext cx="3345998" cy="2215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2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66649" y="1772243"/>
            <a:ext cx="10588751" cy="4598979"/>
            <a:chOff x="485649" y="1548259"/>
            <a:chExt cx="11309140" cy="491186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49" y="1548259"/>
              <a:ext cx="3437597" cy="224224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2" descr="G:\Все что есть по Соцветию\СОЦВЕТИЕ_ Фото\Соцветие_2016\Фото_2016\2016-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28131" y="1760386"/>
              <a:ext cx="3766658" cy="44712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43" name="Picture 3" descr="G:\Все что есть по Соцветию\СОЦВЕТИЕ_ Фото\Соцветие_2016\Фото_2016\DSC_025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5163" y="4180313"/>
              <a:ext cx="3428083" cy="227980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44" name="Picture 4" descr="G:\Все что есть по Соцветию\СОЦВЕТИЕ_ Фото\Соцветие_2016\Фото_2016\DSC_026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93955" y="2669379"/>
              <a:ext cx="3563467" cy="237081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0" name="Прямоугольник 9"/>
          <p:cNvSpPr/>
          <p:nvPr/>
        </p:nvSpPr>
        <p:spPr>
          <a:xfrm>
            <a:off x="7161910" y="276702"/>
            <a:ext cx="46101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Этнокультурное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 воспитание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38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35254"/>
            <a:ext cx="10515600" cy="1063460"/>
          </a:xfrm>
        </p:spPr>
        <p:txBody>
          <a:bodyPr>
            <a:normAutofit fontScale="90000"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3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Этнический состав жителей г. Сургута</a:t>
            </a:r>
            <a:br>
              <a:rPr lang="ru-RU" sz="31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результатам Всероссийской переписи населения 2010 года) </a:t>
            </a:r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- 197.876 человек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2913824"/>
              </p:ext>
            </p:extLst>
          </p:nvPr>
        </p:nvGraphicFramePr>
        <p:xfrm>
          <a:off x="388289" y="1298714"/>
          <a:ext cx="11384942" cy="5347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42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78028" y="278674"/>
            <a:ext cx="4780476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Национальное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гостеприимство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31964" y="1446906"/>
            <a:ext cx="10585336" cy="5098506"/>
            <a:chOff x="577964" y="1119843"/>
            <a:chExt cx="11280540" cy="5433356"/>
          </a:xfrm>
        </p:grpSpPr>
        <p:pic>
          <p:nvPicPr>
            <p:cNvPr id="7" name="Picture 8" descr="http://osurgut.com/images/news/content/49dc8616f509b17971b62f0f5c62dcc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9872" y="1119843"/>
              <a:ext cx="3057491" cy="41485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Объект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86" r="20759"/>
            <a:stretch/>
          </p:blipFill>
          <p:spPr>
            <a:xfrm>
              <a:off x="8280400" y="1741568"/>
              <a:ext cx="3578104" cy="481163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64" y="1741568"/>
              <a:ext cx="3209634" cy="481163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6" descr="http://osurgut.com/images/news/content/9c4b921eb1a89d552a86c3429fce50a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069" y="4872382"/>
              <a:ext cx="2357114" cy="160584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osurgut.com/images/news/content/0eda0a0f3ad647c23fc40252bf6bfb2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9" y="4886312"/>
              <a:ext cx="2407168" cy="157798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1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2" y="3450561"/>
            <a:ext cx="5314740" cy="3005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53" y="3392661"/>
            <a:ext cx="4621247" cy="3063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/>
          <a:stretch/>
        </p:blipFill>
        <p:spPr>
          <a:xfrm>
            <a:off x="8166599" y="558805"/>
            <a:ext cx="3479301" cy="2452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5" y="558805"/>
            <a:ext cx="3394251" cy="2520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5" t="63743" r="41217"/>
          <a:stretch/>
        </p:blipFill>
        <p:spPr>
          <a:xfrm>
            <a:off x="5599449" y="1600811"/>
            <a:ext cx="1778913" cy="27823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5945" t="54625" r="8065" b="13395"/>
          <a:stretch/>
        </p:blipFill>
        <p:spPr>
          <a:xfrm>
            <a:off x="7844083" y="1600542"/>
            <a:ext cx="1799746" cy="26996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41" t="5975" r="79381" b="62672"/>
          <a:stretch/>
        </p:blipFill>
        <p:spPr>
          <a:xfrm>
            <a:off x="1151211" y="1581672"/>
            <a:ext cx="1980823" cy="26767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41104" t="28805" r="42201" b="39485"/>
          <a:stretch/>
        </p:blipFill>
        <p:spPr>
          <a:xfrm>
            <a:off x="3437477" y="1604005"/>
            <a:ext cx="1948289" cy="2779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554311" y="4584700"/>
            <a:ext cx="54146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Старт проекта «Соцветие»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12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общественных этнических</a:t>
            </a:r>
          </a:p>
          <a:p>
            <a:pPr>
              <a:lnSpc>
                <a:spcPct val="50000"/>
              </a:lnSpc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 объединений участников</a:t>
            </a:r>
          </a:p>
          <a:p>
            <a:pPr>
              <a:lnSpc>
                <a:spcPct val="50000"/>
              </a:lnSpc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50000"/>
              </a:lnSpc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Зрительская аудитория -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1300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человек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4900" y="4673600"/>
            <a:ext cx="5492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2018 год –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17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 национальных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общественных объединений участников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Зрительская аудитория -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15000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 человек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9836" y="1659254"/>
            <a:ext cx="2006402" cy="2710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5" name="Группа 4"/>
          <p:cNvGrpSpPr/>
          <p:nvPr/>
        </p:nvGrpSpPr>
        <p:grpSpPr>
          <a:xfrm>
            <a:off x="278056" y="89172"/>
            <a:ext cx="7680800" cy="1357734"/>
            <a:chOff x="278056" y="89172"/>
            <a:chExt cx="7680800" cy="135773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56" y="89172"/>
              <a:ext cx="1352030" cy="1357734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1630086" y="409260"/>
              <a:ext cx="63287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Количественные показатели</a:t>
              </a:r>
              <a:endPara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4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r="13539"/>
          <a:stretch/>
        </p:blipFill>
        <p:spPr>
          <a:xfrm>
            <a:off x="304801" y="2087836"/>
            <a:ext cx="4170217" cy="32029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трелка вправо 4"/>
          <p:cNvSpPr/>
          <p:nvPr/>
        </p:nvSpPr>
        <p:spPr>
          <a:xfrm>
            <a:off x="4707081" y="3187700"/>
            <a:ext cx="1541319" cy="1095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1929677"/>
            <a:ext cx="5616431" cy="3742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Группа 7"/>
          <p:cNvGrpSpPr/>
          <p:nvPr/>
        </p:nvGrpSpPr>
        <p:grpSpPr>
          <a:xfrm>
            <a:off x="278056" y="89172"/>
            <a:ext cx="8345244" cy="1520417"/>
            <a:chOff x="278056" y="89172"/>
            <a:chExt cx="7680800" cy="152041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56" y="89172"/>
              <a:ext cx="1352030" cy="1357734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630086" y="409260"/>
              <a:ext cx="63287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Территориальный показатель</a:t>
              </a:r>
              <a:endPara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3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581445" y="256006"/>
            <a:ext cx="2913792" cy="976383"/>
          </a:xfrm>
          <a:prstGeom prst="roundRect">
            <a:avLst/>
          </a:prstGeom>
          <a:solidFill>
            <a:srgbClr val="DAE5A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Концерт национальных творческих коллективов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1998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898709" y="1609075"/>
            <a:ext cx="2913792" cy="889096"/>
          </a:xfrm>
          <a:prstGeom prst="roundRect">
            <a:avLst/>
          </a:prstGeom>
          <a:solidFill>
            <a:srgbClr val="B9CAE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Парад-шествие участников фестиваля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2002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08880" y="135872"/>
            <a:ext cx="3686220" cy="1206404"/>
          </a:xfrm>
          <a:prstGeom prst="roundRect">
            <a:avLst/>
          </a:prstGeom>
          <a:solidFill>
            <a:srgbClr val="FAEF9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Церемония награждения представителей общественных этнических объединений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1999 г.</a:t>
            </a:r>
            <a:endParaRPr lang="ru-RU" sz="1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80204" y="2689539"/>
            <a:ext cx="2886498" cy="855544"/>
          </a:xfrm>
          <a:prstGeom prst="roundRect">
            <a:avLst/>
          </a:prstGeom>
          <a:solidFill>
            <a:srgbClr val="F9C8C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Ярмарка национальной кухни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2002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52910" y="3862745"/>
            <a:ext cx="2913792" cy="815187"/>
          </a:xfrm>
          <a:prstGeom prst="roundRect">
            <a:avLst/>
          </a:prstGeom>
          <a:solidFill>
            <a:srgbClr val="DAE5A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Национальные площадки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2003 г. 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39004" y="5466244"/>
            <a:ext cx="3024646" cy="1322814"/>
          </a:xfrm>
          <a:prstGeom prst="roundRect">
            <a:avLst/>
          </a:prstGeom>
          <a:solidFill>
            <a:srgbClr val="B9CAE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«Город мастеров» (ярмарка ремесленников и мастеров декоративно-прикладного творчества)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2005 г.</a:t>
            </a:r>
            <a:endParaRPr lang="ru-RU" sz="14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47060" y="5764334"/>
            <a:ext cx="3222919" cy="1024724"/>
          </a:xfrm>
          <a:prstGeom prst="roundRect">
            <a:avLst/>
          </a:prstGeom>
          <a:solidFill>
            <a:srgbClr val="F9C8C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Обязательное условие участия – наличие национальных костюмов!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2005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4494" y="4807668"/>
            <a:ext cx="3138985" cy="803743"/>
          </a:xfrm>
          <a:prstGeom prst="roundRect">
            <a:avLst/>
          </a:prstGeom>
          <a:solidFill>
            <a:srgbClr val="F9C8C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Участие иногородних коллективов и делегаций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2006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5637" y="3612397"/>
            <a:ext cx="3232410" cy="1042349"/>
          </a:xfrm>
          <a:prstGeom prst="roundRect">
            <a:avLst/>
          </a:prstGeom>
          <a:solidFill>
            <a:srgbClr val="DAE5A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Выставочно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-дегустационная площадка «Хлеб-всему голова!»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2011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866" y="2733970"/>
            <a:ext cx="3063929" cy="637319"/>
          </a:xfrm>
          <a:prstGeom prst="roundRect">
            <a:avLst/>
          </a:prstGeom>
          <a:solidFill>
            <a:srgbClr val="FBEF9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Демонстрация обрядов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2012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5637" y="1180031"/>
            <a:ext cx="3355960" cy="1208962"/>
          </a:xfrm>
          <a:prstGeom prst="roundRect">
            <a:avLst/>
          </a:prstGeom>
          <a:solidFill>
            <a:srgbClr val="B9CAE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Организация детской игровой площадки, мастер-классов </a:t>
            </a:r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и интерактивных 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действий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с 2013 года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78036" y="309505"/>
            <a:ext cx="3138985" cy="726391"/>
          </a:xfrm>
          <a:prstGeom prst="roundRect">
            <a:avLst/>
          </a:prstGeom>
          <a:solidFill>
            <a:srgbClr val="FAEF9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Хронометраж фестиваля –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6 часов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2014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7021" y="2471912"/>
            <a:ext cx="2955188" cy="2113843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ctr"/>
            <a:endParaRPr lang="ru-RU" sz="4400" b="1" dirty="0">
              <a:latin typeface="Century Schoolbook" panose="02040604050505020304" pitchFamily="18" charset="0"/>
            </a:endParaRPr>
          </a:p>
          <a:p>
            <a:pPr algn="ctr"/>
            <a:endParaRPr lang="ru-RU" sz="4400" b="1" dirty="0" smtClean="0">
              <a:latin typeface="Century Schoolbook" panose="02040604050505020304" pitchFamily="18" charset="0"/>
            </a:endParaRPr>
          </a:p>
          <a:p>
            <a:pPr algn="ctr"/>
            <a:r>
              <a:rPr lang="ru-RU" sz="4400" b="1" dirty="0" smtClean="0">
                <a:latin typeface="Century Schoolbook" panose="02040604050505020304" pitchFamily="18" charset="0"/>
              </a:rPr>
              <a:t> </a:t>
            </a:r>
            <a:endParaRPr lang="ru-RU" sz="4400" b="1" dirty="0">
              <a:latin typeface="Century Schoolbook" panose="020406040505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152910" y="4876495"/>
            <a:ext cx="2878868" cy="747588"/>
          </a:xfrm>
          <a:prstGeom prst="roundRect">
            <a:avLst/>
          </a:prstGeom>
          <a:solidFill>
            <a:srgbClr val="FBE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Массовое финальное действие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2005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5580" y="1854200"/>
            <a:ext cx="3171920" cy="931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«Соцветие»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36319" y="3978260"/>
            <a:ext cx="2485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8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</a:t>
            </a:r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егодня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110184" y="5735986"/>
            <a:ext cx="3232410" cy="1042349"/>
          </a:xfrm>
          <a:prstGeom prst="roundRect">
            <a:avLst/>
          </a:prstGeom>
          <a:solidFill>
            <a:srgbClr val="DAE5A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Ежегодная смена темы фестиваля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</a:t>
            </a:r>
            <a:r>
              <a:rPr lang="ru-RU" sz="1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 2005 г.</a:t>
            </a:r>
            <a:endParaRPr lang="ru-RU" sz="16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4" y="2030881"/>
            <a:ext cx="2419774" cy="24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49978" y="1860595"/>
            <a:ext cx="9743090" cy="4993323"/>
            <a:chOff x="2409282" y="-305708"/>
            <a:chExt cx="10945399" cy="5802619"/>
          </a:xfrm>
        </p:grpSpPr>
        <p:pic>
          <p:nvPicPr>
            <p:cNvPr id="1028" name="Picture 4" descr="Картинки по запросу карта регионов россии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41"/>
            <a:stretch/>
          </p:blipFill>
          <p:spPr bwMode="auto">
            <a:xfrm>
              <a:off x="2409282" y="-305708"/>
              <a:ext cx="10945399" cy="5802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9353" y="1827388"/>
              <a:ext cx="603778" cy="603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9230" y="3753874"/>
              <a:ext cx="484494" cy="4844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0747" y="2520317"/>
              <a:ext cx="391177" cy="3911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0099" y="2199163"/>
              <a:ext cx="393869" cy="3938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84769" y="2785454"/>
              <a:ext cx="435624" cy="4356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46879" y="2411940"/>
              <a:ext cx="373514" cy="373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3011" y="2011609"/>
              <a:ext cx="407414" cy="4074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61029" y="2406012"/>
              <a:ext cx="385371" cy="3853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535294" y="1009424"/>
            <a:ext cx="6805539" cy="5086434"/>
            <a:chOff x="1182805" y="-897565"/>
            <a:chExt cx="10604310" cy="7104196"/>
          </a:xfrm>
        </p:grpSpPr>
        <p:pic>
          <p:nvPicPr>
            <p:cNvPr id="27" name="Picture 2" descr="Картинки по запросу карта хмао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805" y="-897565"/>
              <a:ext cx="10604310" cy="710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10651" y="3653304"/>
              <a:ext cx="553608" cy="5536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13354" y="3778336"/>
              <a:ext cx="392007" cy="392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92263" y="3518540"/>
              <a:ext cx="465964" cy="4659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41212" y="3442292"/>
              <a:ext cx="422024" cy="4220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96171" y="3653304"/>
              <a:ext cx="455630" cy="4556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278056" y="89172"/>
            <a:ext cx="9323144" cy="1520417"/>
            <a:chOff x="278056" y="89172"/>
            <a:chExt cx="7680800" cy="1520417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56" y="89172"/>
              <a:ext cx="1352030" cy="1497378"/>
            </a:xfrm>
            <a:prstGeom prst="rect">
              <a:avLst/>
            </a:prstGeom>
          </p:spPr>
        </p:pic>
        <p:sp>
          <p:nvSpPr>
            <p:cNvPr id="35" name="Прямоугольник 34"/>
            <p:cNvSpPr/>
            <p:nvPr/>
          </p:nvSpPr>
          <p:spPr>
            <a:xfrm>
              <a:off x="1630086" y="409260"/>
              <a:ext cx="63287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География участников фестиваля</a:t>
              </a:r>
              <a:endPara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4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66997">
            <a:off x="5260353" y="4267293"/>
            <a:ext cx="773613" cy="2023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540">
            <a:off x="4099327" y="2118216"/>
            <a:ext cx="2312269" cy="2312269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3" t="44474"/>
          <a:stretch/>
        </p:blipFill>
        <p:spPr>
          <a:xfrm rot="15712089">
            <a:off x="4834506" y="3724545"/>
            <a:ext cx="1523148" cy="1414384"/>
          </a:xfrm>
        </p:spPr>
      </p:pic>
      <p:sp>
        <p:nvSpPr>
          <p:cNvPr id="13" name="TextBox 12"/>
          <p:cNvSpPr txBox="1"/>
          <p:nvPr/>
        </p:nvSpPr>
        <p:spPr>
          <a:xfrm>
            <a:off x="3006866" y="5119241"/>
            <a:ext cx="2043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4910" y="4153719"/>
            <a:ext cx="1496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Казахстан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4427" y="3109390"/>
            <a:ext cx="1688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Узбекистан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8920" y="1922285"/>
            <a:ext cx="193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Таджикистан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49009" y="4474778"/>
            <a:ext cx="2032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Азербайджан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8921" y="1807794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Армения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05">
            <a:off x="8006483" y="2748149"/>
            <a:ext cx="1563603" cy="1563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94809" y="2554859"/>
            <a:ext cx="169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Украина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269">
            <a:off x="7147095" y="1746850"/>
            <a:ext cx="1477468" cy="12620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606">
            <a:off x="5793487" y="2203831"/>
            <a:ext cx="1262071" cy="63103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391">
            <a:off x="8015120" y="4150056"/>
            <a:ext cx="1932155" cy="1449116"/>
          </a:xfrm>
          <a:prstGeom prst="rect">
            <a:avLst/>
          </a:prstGeom>
        </p:spPr>
      </p:pic>
      <p:sp>
        <p:nvSpPr>
          <p:cNvPr id="3" name="AutoShape 2" descr="Картинки по запросу картина глобуса без фона"/>
          <p:cNvSpPr>
            <a:spLocks noChangeAspect="1" noChangeArrowheads="1"/>
          </p:cNvSpPr>
          <p:nvPr/>
        </p:nvSpPr>
        <p:spPr bwMode="auto">
          <a:xfrm>
            <a:off x="3382608" y="2450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8933" y="2377886"/>
            <a:ext cx="3778002" cy="4279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9" y="2377886"/>
            <a:ext cx="1357216" cy="8306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5" y="4065322"/>
            <a:ext cx="1322651" cy="8835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62867" y="4909173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Венгрия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9732" y="3181731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Финляндия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78056" y="89172"/>
            <a:ext cx="9323144" cy="1520417"/>
            <a:chOff x="278056" y="89172"/>
            <a:chExt cx="7680800" cy="152041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56" y="89172"/>
              <a:ext cx="1352030" cy="1497378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630086" y="409260"/>
              <a:ext cx="632877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Международная</a:t>
              </a:r>
            </a:p>
            <a:p>
              <a:r>
                <a:rPr lang="ru-RU" sz="3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география участников фестиваля</a:t>
              </a:r>
              <a:endPara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3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862" y="4191820"/>
            <a:ext cx="5070764" cy="2098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«Опыт реконструкции образцов тканого текстиля приполярной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Мангазеи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XVII в.»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Кулабухова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Александровна, художник – конструктор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70" y="1701021"/>
            <a:ext cx="2915426" cy="2200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3" y="4778886"/>
            <a:ext cx="774259" cy="780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96" y="1780262"/>
            <a:ext cx="3093381" cy="2062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3284" r="14325" b="2190"/>
          <a:stretch/>
        </p:blipFill>
        <p:spPr>
          <a:xfrm>
            <a:off x="8309248" y="1519044"/>
            <a:ext cx="2583903" cy="2564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242810" y="4410179"/>
            <a:ext cx="4716780" cy="151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«Календарь народной куклы»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Лабович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Олеся Николаевна, методист Дома ремесел)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551" y="4567187"/>
            <a:ext cx="774259" cy="78035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78056" y="89172"/>
            <a:ext cx="10123244" cy="1497378"/>
            <a:chOff x="278056" y="89172"/>
            <a:chExt cx="7680800" cy="149737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56" y="89172"/>
              <a:ext cx="1352030" cy="1497378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1630086" y="409260"/>
              <a:ext cx="63287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Научно-исследовательская работа</a:t>
              </a:r>
              <a:endPara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98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165" y="4322281"/>
            <a:ext cx="5517634" cy="227330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«Особенности сохранения и развития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культурного наследия и традиционных ремесел обских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угров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условиях многонационального города»</a:t>
            </a: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Халак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Владимировна, методист отдела коренных народов Севера)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06" y="4551146"/>
            <a:ext cx="774259" cy="7803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0574">
            <a:off x="650465" y="1935972"/>
            <a:ext cx="2595154" cy="2040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4435">
            <a:off x="3513093" y="1432973"/>
            <a:ext cx="1566278" cy="2561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24849"/>
          <a:stretch/>
        </p:blipFill>
        <p:spPr>
          <a:xfrm rot="21034878">
            <a:off x="7070641" y="1476491"/>
            <a:ext cx="1644638" cy="2444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473">
            <a:off x="8840834" y="1720716"/>
            <a:ext cx="2681208" cy="2010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7247058" y="4242356"/>
            <a:ext cx="5156693" cy="2294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«Традиционный башкирский женский головной убор –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кашмау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Реплика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Стерлитамакского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-краеведческого музея»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Хусаинова Раиса </a:t>
            </a:r>
            <a:r>
              <a:rPr lang="ru-RU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Рифкатовна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культ-организатор)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799" y="4551146"/>
            <a:ext cx="774259" cy="78035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78056" y="89172"/>
            <a:ext cx="10174044" cy="1581972"/>
            <a:chOff x="278056" y="89172"/>
            <a:chExt cx="7680800" cy="158197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56" y="89172"/>
              <a:ext cx="1352030" cy="1497378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1630086" y="409260"/>
              <a:ext cx="632877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Научно-исследовательская</a:t>
              </a:r>
              <a:r>
                <a:rPr lang="ru-RU" sz="3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работа</a:t>
              </a:r>
              <a:endPara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3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925">
            <a:off x="9288692" y="2145476"/>
            <a:ext cx="2383691" cy="3212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121">
            <a:off x="4139737" y="3005670"/>
            <a:ext cx="2968211" cy="2105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495">
            <a:off x="2287710" y="2809064"/>
            <a:ext cx="1961137" cy="2613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420">
            <a:off x="7145380" y="2171470"/>
            <a:ext cx="2296656" cy="32528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544">
            <a:off x="281920" y="2434567"/>
            <a:ext cx="2104347" cy="2955282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14555" y="74277"/>
            <a:ext cx="9987549" cy="1497378"/>
            <a:chOff x="278056" y="89172"/>
            <a:chExt cx="7680800" cy="149737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56" y="89172"/>
              <a:ext cx="1352030" cy="1497378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1630086" y="409260"/>
              <a:ext cx="632877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Научно-практическая работа</a:t>
              </a:r>
              <a:endPara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2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3852" y="312185"/>
            <a:ext cx="10338148" cy="1290423"/>
          </a:xfrm>
          <a:solidFill>
            <a:schemeClr val="lt1">
              <a:alpha val="37000"/>
            </a:schemeClr>
          </a:solidFill>
          <a:ln w="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национальных культур 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«Соцветие»: прошлое, настоящее, будущее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6790" y="2949999"/>
            <a:ext cx="5671932" cy="17452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Организатор: </a:t>
            </a:r>
          </a:p>
          <a:p>
            <a:pPr>
              <a:spcBef>
                <a:spcPts val="600"/>
              </a:spcBef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Историко-культурный центр «Старый Сургут»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-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 Александрович Акулов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0" y="278530"/>
            <a:ext cx="1352030" cy="13577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3" y="2159605"/>
            <a:ext cx="5597901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98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20" y="3914022"/>
            <a:ext cx="4524411" cy="2764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8" y="941301"/>
            <a:ext cx="2709776" cy="4074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114409" y="649675"/>
            <a:ext cx="9058844" cy="15881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Этнографическая зона 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с элементами стойбища коренных малочисленных народов </a:t>
            </a: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Севера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27" y="2647500"/>
            <a:ext cx="4372841" cy="28426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139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182" y="351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Экспозиция </a:t>
            </a:r>
            <a:b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«Быт и традиции угорских народов»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2" y="2128897"/>
            <a:ext cx="5313777" cy="3527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49" y="2128897"/>
            <a:ext cx="5329351" cy="353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41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" y="219955"/>
            <a:ext cx="7322820" cy="1246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Дом истории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С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ургутского казачества</a:t>
            </a:r>
            <a:endParaRPr lang="ru-RU" sz="3600" i="1" dirty="0">
              <a:solidFill>
                <a:srgbClr val="002060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" y="1812352"/>
            <a:ext cx="4386137" cy="4452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Современные средства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  мультимедиа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Авторский дизайн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  экспозиционного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  пространства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Виртуальная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  программа «путешествия»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  по городу </a:t>
            </a:r>
            <a:r>
              <a:rPr lang="en-US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XVI</a:t>
            </a:r>
            <a:r>
              <a:rPr lang="ru-RU" sz="2400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 века</a:t>
            </a:r>
            <a:endParaRPr lang="ru-RU" sz="2400" dirty="0"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Югра-Тур 2014\буклет мангазея\дом казачества\1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8375" y="1629117"/>
            <a:ext cx="2923309" cy="1964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1417" y="4038442"/>
            <a:ext cx="2614449" cy="196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E:\Югра-Тур 2014\буклет мангазея\дом казачества\1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8123" y="536864"/>
            <a:ext cx="1935902" cy="2865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2645" y="3821794"/>
            <a:ext cx="3931594" cy="2794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25383" y="3821794"/>
            <a:ext cx="399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Макет сургутского острога в экспозиции «Велено город ставити…»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587500" y="2984500"/>
            <a:ext cx="177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639348" y="4673600"/>
            <a:ext cx="177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1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50" y="4116634"/>
            <a:ext cx="3610290" cy="24068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4"/>
          <a:stretch/>
        </p:blipFill>
        <p:spPr>
          <a:xfrm>
            <a:off x="9148172" y="1070676"/>
            <a:ext cx="1684928" cy="2244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8" r="43112"/>
          <a:stretch/>
        </p:blipFill>
        <p:spPr>
          <a:xfrm>
            <a:off x="4983655" y="1228534"/>
            <a:ext cx="2196319" cy="21866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4"/>
          <a:stretch/>
        </p:blipFill>
        <p:spPr>
          <a:xfrm>
            <a:off x="827036" y="1228534"/>
            <a:ext cx="2018929" cy="1974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40373" y="3403796"/>
            <a:ext cx="3498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Архитектурные элементы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2639" y="3403796"/>
            <a:ext cx="3058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Игровое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оборудование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203" y="3403796"/>
            <a:ext cx="3738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Скульптурные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композиции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90" y="4104525"/>
            <a:ext cx="3682927" cy="24552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3" y="4116634"/>
            <a:ext cx="3713954" cy="24750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036" y="268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Детская игровая площадка</a:t>
            </a:r>
            <a:b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 «ЗАБАВА»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8"/>
          <a:stretch/>
        </p:blipFill>
        <p:spPr>
          <a:xfrm flipH="1">
            <a:off x="9529167" y="81698"/>
            <a:ext cx="2661296" cy="66579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99854" y="771851"/>
            <a:ext cx="8881918" cy="7850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Фестиваль национальных культур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Соцветие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40813" y="3198774"/>
            <a:ext cx="4987636" cy="12756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88900" stA="34000" endPos="15000" dist="266700" dir="5400000" sy="-100000" algn="bl" rotWithShape="0"/>
          </a:effectLst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Сделано в Сургуте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с душой и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любовью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4" y="244314"/>
            <a:ext cx="1352030" cy="1357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4" y="1894663"/>
            <a:ext cx="5864732" cy="3883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76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921" y="410547"/>
            <a:ext cx="10376392" cy="1544637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национальных культур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«Соцветие»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" y="2492149"/>
            <a:ext cx="5378421" cy="3587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1" name="Picture 1" descr="G:\Все что есть по Соцветию\Соцветие 2017\отобранные\2014 городу 420\DSC_0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4755" y="2487445"/>
            <a:ext cx="5590558" cy="3572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9" y="410547"/>
            <a:ext cx="1352030" cy="13577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6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220" y="225563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фестиваля «Соцветие»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38202" y="1673250"/>
            <a:ext cx="11411211" cy="4959329"/>
            <a:chOff x="338202" y="1673250"/>
            <a:chExt cx="11411211" cy="495932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" r="20102" b="28973"/>
            <a:stretch/>
          </p:blipFill>
          <p:spPr>
            <a:xfrm>
              <a:off x="338202" y="2643528"/>
              <a:ext cx="4561293" cy="311624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6" r="33804" b="11074"/>
            <a:stretch/>
          </p:blipFill>
          <p:spPr>
            <a:xfrm>
              <a:off x="7839570" y="2617872"/>
              <a:ext cx="3694867" cy="311904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8" t="-1082" r="30937" b="10489"/>
            <a:stretch/>
          </p:blipFill>
          <p:spPr>
            <a:xfrm>
              <a:off x="4045907" y="2556382"/>
              <a:ext cx="3718227" cy="319306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44"/>
            <a:stretch/>
          </p:blipFill>
          <p:spPr>
            <a:xfrm>
              <a:off x="338202" y="1673250"/>
              <a:ext cx="11411211" cy="495932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071787" y="627796"/>
            <a:ext cx="59440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апреля 1998 года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1" y="103439"/>
            <a:ext cx="1352030" cy="13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6863" y="1190192"/>
            <a:ext cx="6776269" cy="5022377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pic>
        <p:nvPicPr>
          <p:cNvPr id="33793" name="Picture 1" descr="G:\Все что есть по Соцветию\Соцветие 2017\отобранные\1999 магистраль\СИН 1999 Соцветие (17).jpg"/>
          <p:cNvPicPr>
            <a:picLocks noChangeAspect="1" noChangeArrowheads="1"/>
          </p:cNvPicPr>
          <p:nvPr/>
        </p:nvPicPr>
        <p:blipFill>
          <a:blip r:embed="rId5" cstate="print"/>
          <a:srcRect l="14122" t="4913" r="14441"/>
          <a:stretch>
            <a:fillRect/>
          </a:stretch>
        </p:blipFill>
        <p:spPr bwMode="auto">
          <a:xfrm>
            <a:off x="8858447" y="4794830"/>
            <a:ext cx="2538484" cy="1801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4" name="Picture 2" descr="G:\Все что есть по Соцветию\Соцветие 2017\отобранные\1999 магистраль\СИН 1999 Соцветие (30).jpg"/>
          <p:cNvPicPr>
            <a:picLocks noChangeAspect="1" noChangeArrowheads="1"/>
          </p:cNvPicPr>
          <p:nvPr/>
        </p:nvPicPr>
        <p:blipFill>
          <a:blip r:embed="rId6" cstate="print"/>
          <a:srcRect l="13849" t="933" r="15397"/>
          <a:stretch>
            <a:fillRect/>
          </a:stretch>
        </p:blipFill>
        <p:spPr bwMode="auto">
          <a:xfrm>
            <a:off x="402964" y="3057099"/>
            <a:ext cx="2307695" cy="1774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5" name="Picture 3" descr="G:\Все что есть по Соцветию\Соцветие 2017\Материал для Соцветия\СОЦВЕТИЕ_ Фото по годам\1998\98г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6699" y="1190767"/>
            <a:ext cx="2332915" cy="1866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6" name="Picture 4" descr="G:\Все что есть по Соцветию\Соцветие 2017\Материал для Соцветия\СОЦВЕТИЕ_ Фото по годам\1998\98г (1).png"/>
          <p:cNvPicPr>
            <a:picLocks noChangeAspect="1" noChangeArrowheads="1"/>
          </p:cNvPicPr>
          <p:nvPr/>
        </p:nvPicPr>
        <p:blipFill>
          <a:blip r:embed="rId8" cstate="print"/>
          <a:srcRect l="13222" r="14569" b="4692"/>
          <a:stretch>
            <a:fillRect/>
          </a:stretch>
        </p:blipFill>
        <p:spPr bwMode="auto">
          <a:xfrm>
            <a:off x="580734" y="1206626"/>
            <a:ext cx="2519838" cy="1869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7" name="Picture 5" descr="G:\Все что есть по Соцветию\Соцветие 2017\Материал для Соцветия\Фото СОЦВЕТИЕ\фото телокомпания СИН\1999\СИН 1999 Соцветие (12).jpg"/>
          <p:cNvPicPr>
            <a:picLocks noChangeAspect="1" noChangeArrowheads="1"/>
          </p:cNvPicPr>
          <p:nvPr/>
        </p:nvPicPr>
        <p:blipFill>
          <a:blip r:embed="rId9" cstate="print"/>
          <a:srcRect l="13029" t="435" r="12665"/>
          <a:stretch>
            <a:fillRect/>
          </a:stretch>
        </p:blipFill>
        <p:spPr bwMode="auto">
          <a:xfrm>
            <a:off x="726591" y="4805464"/>
            <a:ext cx="2433850" cy="1790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8" name="Picture 6" descr="G:\Все что есть по Соцветию\Соцветие 2017\Материал для Соцветия\Фото СОЦВЕТИЕ\фото телокомпания СИН\2001\СИН 2001 Соцветие (2).jpg"/>
          <p:cNvPicPr>
            <a:picLocks noChangeAspect="1" noChangeArrowheads="1"/>
          </p:cNvPicPr>
          <p:nvPr/>
        </p:nvPicPr>
        <p:blipFill>
          <a:blip r:embed="rId10" cstate="print"/>
          <a:srcRect l="13849" r="13075" b="1057"/>
          <a:stretch>
            <a:fillRect/>
          </a:stretch>
        </p:blipFill>
        <p:spPr bwMode="auto">
          <a:xfrm>
            <a:off x="9484447" y="3057099"/>
            <a:ext cx="2312997" cy="1719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0532" y="135429"/>
            <a:ext cx="9523914" cy="8752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фестиваля «Соцветие»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03" y="179246"/>
            <a:ext cx="1008518" cy="10127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20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0971" y="169078"/>
            <a:ext cx="10376392" cy="108169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20 - летние традиции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 национальных культур «Соцветие»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G:\Все что есть по Соцветию\Соцветие 2017\Материал для Соцветия\Фото СОЦВЕТИЕ\Соцветие-2005\общее шествие.jpg"/>
          <p:cNvPicPr>
            <a:picLocks noChangeAspect="1" noChangeArrowheads="1"/>
          </p:cNvPicPr>
          <p:nvPr/>
        </p:nvPicPr>
        <p:blipFill>
          <a:blip r:embed="rId2"/>
          <a:srcRect l="5643" r="15831" b="15204"/>
          <a:stretch>
            <a:fillRect/>
          </a:stretch>
        </p:blipFill>
        <p:spPr bwMode="auto">
          <a:xfrm>
            <a:off x="514954" y="1512421"/>
            <a:ext cx="3377481" cy="2337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:\Все что есть по Соцветию\Соцветие 2017\Материал для Соцветия\Фото СОЦВЕТИЕ\Ярмарка хлеба\Сургутский хлебозавод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955" y="4105056"/>
            <a:ext cx="3377481" cy="2538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G:\Все что есть по Соцветию\Соцветие 2017\Материал для Соцветия\СОЦВЕТИЕ_ Фото по годам\Соцветие_2014\Фото_2014\DSC_0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8238" y="1506208"/>
            <a:ext cx="3818660" cy="2539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G:\Все что есть по Соцветию\Соцветие 2017\Материал для Соцветия\СОЦВЕТИЕ_ Фото по годам\Соцветие_2010\Фото_2010\2010-11.JPG"/>
          <p:cNvPicPr>
            <a:picLocks noChangeAspect="1" noChangeArrowheads="1"/>
          </p:cNvPicPr>
          <p:nvPr/>
        </p:nvPicPr>
        <p:blipFill rotWithShape="1">
          <a:blip r:embed="rId5" cstate="print"/>
          <a:srcRect t="15766"/>
          <a:stretch/>
        </p:blipFill>
        <p:spPr bwMode="auto">
          <a:xfrm>
            <a:off x="7818238" y="4226599"/>
            <a:ext cx="3818660" cy="2416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6" y="169078"/>
            <a:ext cx="1352030" cy="1357734"/>
          </a:xfrm>
          <a:prstGeom prst="rect">
            <a:avLst/>
          </a:prstGeom>
          <a:effectLst/>
        </p:spPr>
      </p:pic>
      <p:pic>
        <p:nvPicPr>
          <p:cNvPr id="6" name="Picture 1" descr="G:\Все что есть по Соцветию\Соцветие 2017\СОЦВЕТИЕ ФОТО 2017\все председател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5469" y="2187418"/>
            <a:ext cx="5525756" cy="3053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5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2" y="422165"/>
            <a:ext cx="3687220" cy="2853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27" y="402891"/>
            <a:ext cx="2676668" cy="3568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12" y="3562065"/>
            <a:ext cx="4352793" cy="2961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G:\Все что есть по Соцветию\Соцветие 2017\Материал для Соцветия\СОЦВЕТИЕ_ Фото по годам\Соцветие_2003\Фото_2003\2003-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6937" y="402891"/>
            <a:ext cx="3831386" cy="2872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G:\Все что есть по Соцветию\СОЦВЕТИЕ_ Фото\Соцветие_2011\Фото_2011\2011-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389" y="3562065"/>
            <a:ext cx="4453917" cy="2961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4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54870" y="298034"/>
            <a:ext cx="412592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Игровая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народная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Times New Roman" panose="02020603050405020304" pitchFamily="18" charset="0"/>
              </a:rPr>
              <a:t>                     культура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+mj-ea"/>
              <a:cs typeface="+mj-cs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86" y="1813919"/>
            <a:ext cx="3440014" cy="2548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23" y="1814814"/>
            <a:ext cx="3754499" cy="2848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1" y="1813919"/>
            <a:ext cx="3535531" cy="2651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53" y="3896366"/>
            <a:ext cx="3446225" cy="2584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35" y="3896366"/>
            <a:ext cx="3445357" cy="2584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278056" y="89172"/>
            <a:ext cx="7076815" cy="1363237"/>
            <a:chOff x="314585" y="96739"/>
            <a:chExt cx="7076815" cy="136323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590406" y="198092"/>
              <a:ext cx="5800994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4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Сохраняя традиции</a:t>
              </a:r>
            </a:p>
            <a:p>
              <a:r>
                <a:rPr lang="ru-RU" sz="32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14F8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1998-2018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14F8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5" y="96739"/>
              <a:ext cx="1352030" cy="1357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23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</TotalTime>
  <Words>579</Words>
  <Application>Microsoft Office PowerPoint</Application>
  <PresentationFormat>Широкоэкранный</PresentationFormat>
  <Paragraphs>162</Paragraphs>
  <Slides>34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Book Antiqua</vt:lpstr>
      <vt:lpstr>Calibri</vt:lpstr>
      <vt:lpstr>Calibri Light</vt:lpstr>
      <vt:lpstr>Century Schoolbook</vt:lpstr>
      <vt:lpstr>Times New Roman</vt:lpstr>
      <vt:lpstr>Wingdings</vt:lpstr>
      <vt:lpstr>Тема Office</vt:lpstr>
      <vt:lpstr>Сургут - многонациональный</vt:lpstr>
      <vt:lpstr>Этнический состав жителей г. Сургута  (по результатам Всероссийской переписи населения 2010 года)  Русские - 197.876 человек </vt:lpstr>
      <vt:lpstr>Фестиваль национальных культур  «Соцветие»: прошлое, настоящее, будущее</vt:lpstr>
      <vt:lpstr>Фестиваль национальных культур «Соцветие»</vt:lpstr>
      <vt:lpstr>        История фестиваля «Соцветие»  </vt:lpstr>
      <vt:lpstr>Презентация PowerPoint</vt:lpstr>
      <vt:lpstr>20 - летние традиции Фестиваля национальных культур «Соцветие»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Темы фестиваля национальных культур «Соцветие»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Экспозиция  «Быт и традиции угорских народов»</vt:lpstr>
      <vt:lpstr>Дом истории  Сургутского казачества</vt:lpstr>
      <vt:lpstr>Детская игровая площадка  «ЗАБАВА»</vt:lpstr>
      <vt:lpstr>Фестиваль национальных культур  «Соцветие»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национальных культур «Соцветие»</dc:title>
  <dc:creator>Катя</dc:creator>
  <cp:lastModifiedBy>Пользователь Windows</cp:lastModifiedBy>
  <cp:revision>232</cp:revision>
  <dcterms:created xsi:type="dcterms:W3CDTF">2017-10-25T07:59:13Z</dcterms:created>
  <dcterms:modified xsi:type="dcterms:W3CDTF">2018-06-27T08:59:29Z</dcterms:modified>
</cp:coreProperties>
</file>