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60" r:id="rId3"/>
    <p:sldId id="262" r:id="rId4"/>
    <p:sldId id="268" r:id="rId5"/>
    <p:sldId id="269" r:id="rId6"/>
    <p:sldId id="270" r:id="rId7"/>
    <p:sldId id="271" r:id="rId8"/>
    <p:sldId id="27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EBEBEB"/>
    <a:srgbClr val="00A4E0"/>
    <a:srgbClr val="F1FCFE"/>
    <a:srgbClr val="DBF6FE"/>
    <a:srgbClr val="6BC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6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C6DF09-0ABC-4C15-AEE2-A7EB61F414EC}" type="datetimeFigureOut">
              <a:rPr lang="ru-RU" smtClean="0"/>
              <a:t>01.08.2023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FD2B7E-F5A1-4B0B-BC71-024FA59FED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298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0EF9A-CED0-44A4-AF8E-2B3FC1BB36C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58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смотр баш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4369">
            <a:off x="415278" y="4332888"/>
            <a:ext cx="1868053" cy="21626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605551" y="1161240"/>
            <a:ext cx="4836283" cy="19867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Проектная деятельность  </a:t>
            </a:r>
            <a:endParaRPr lang="ru-RU" b="1" dirty="0"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7006">
            <a:off x="6403407" y="598876"/>
            <a:ext cx="1461058" cy="862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https://sun9-45.userapi.com/c855136/v855136889/13c5f4/D8J84m-5zv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37707">
            <a:off x="4310437" y="3737485"/>
            <a:ext cx="3544077" cy="23627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въезд б 1">
            <a:hlinkClick r:id="" action="ppaction://hlinkshowjump?jump=nextslide"/>
            <a:hlinkHover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0284">
            <a:off x="328981" y="326709"/>
            <a:ext cx="1301044" cy="15155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 descr="сканирование00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91" y="4768517"/>
            <a:ext cx="2765508" cy="19169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9665" y="3552233"/>
            <a:ext cx="4963873" cy="3220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3" name="CustomShape 3"/>
          <p:cNvSpPr/>
          <p:nvPr/>
        </p:nvSpPr>
        <p:spPr>
          <a:xfrm>
            <a:off x="1898185" y="735740"/>
            <a:ext cx="6231471" cy="381240"/>
          </a:xfrm>
          <a:prstGeom prst="parallelogram">
            <a:avLst>
              <a:gd name="adj" fmla="val 44203"/>
            </a:avLst>
          </a:prstGeom>
          <a:solidFill>
            <a:schemeClr val="bg1">
              <a:lumMod val="50000"/>
            </a:schemeClr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CustomShape 4"/>
          <p:cNvSpPr/>
          <p:nvPr/>
        </p:nvSpPr>
        <p:spPr>
          <a:xfrm>
            <a:off x="7086690" y="5726970"/>
            <a:ext cx="2056860" cy="27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sz="900" spc="-1" dirty="0" smtClean="0">
                <a:solidFill>
                  <a:srgbClr val="FFFFFF"/>
                </a:solidFill>
                <a:latin typeface="Montserrat Black"/>
              </a:rPr>
              <a:t> </a:t>
            </a:r>
            <a:endParaRPr lang="ru-RU" sz="900" spc="-1" dirty="0">
              <a:latin typeface="Arial"/>
            </a:endParaRPr>
          </a:p>
        </p:txBody>
      </p:sp>
      <p:sp>
        <p:nvSpPr>
          <p:cNvPr id="85" name="CustomShape 5"/>
          <p:cNvSpPr/>
          <p:nvPr/>
        </p:nvSpPr>
        <p:spPr>
          <a:xfrm>
            <a:off x="3530655" y="704758"/>
            <a:ext cx="3238485" cy="493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700" i="1" cap="all" spc="-1" dirty="0" smtClean="0">
                <a:solidFill>
                  <a:srgbClr val="FFFFFF"/>
                </a:solidFill>
                <a:latin typeface="Montserrat Black"/>
                <a:ea typeface="Roboto Thin"/>
              </a:rPr>
              <a:t>Цель проекта</a:t>
            </a:r>
            <a:endParaRPr lang="ru-RU" sz="2700" spc="-1" dirty="0">
              <a:latin typeface="Arial"/>
            </a:endParaRPr>
          </a:p>
        </p:txBody>
      </p:sp>
      <p:sp>
        <p:nvSpPr>
          <p:cNvPr id="95" name="CustomShape 13"/>
          <p:cNvSpPr/>
          <p:nvPr/>
        </p:nvSpPr>
        <p:spPr>
          <a:xfrm>
            <a:off x="374712" y="1155071"/>
            <a:ext cx="8648826" cy="6425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ctr">
            <a:normAutofit lnSpcReduction="10000"/>
          </a:bodyPr>
          <a:lstStyle/>
          <a:p>
            <a:pPr algn="just">
              <a:lnSpc>
                <a:spcPct val="110000"/>
              </a:lnSpc>
            </a:pPr>
            <a:r>
              <a:rPr lang="ru-RU" spc="-1" dirty="0">
                <a:latin typeface="Montserrat Black"/>
                <a:ea typeface="Roboto Thin"/>
              </a:rPr>
              <a:t>Создание единого комплекса сооружений, представляющих собой укрепление городка служилых людей Сургута конца </a:t>
            </a:r>
            <a:r>
              <a:rPr lang="en-US" spc="-1" dirty="0">
                <a:latin typeface="Montserrat Black"/>
                <a:ea typeface="Roboto Thin"/>
              </a:rPr>
              <a:t>XVI-XVIII </a:t>
            </a:r>
            <a:r>
              <a:rPr lang="ru-RU" spc="-1" dirty="0">
                <a:latin typeface="Montserrat Black"/>
                <a:ea typeface="Roboto Thin"/>
              </a:rPr>
              <a:t>веков. </a:t>
            </a:r>
          </a:p>
        </p:txBody>
      </p:sp>
      <p:sp>
        <p:nvSpPr>
          <p:cNvPr id="98" name="CustomShape 16"/>
          <p:cNvSpPr/>
          <p:nvPr/>
        </p:nvSpPr>
        <p:spPr>
          <a:xfrm>
            <a:off x="670227" y="3404260"/>
            <a:ext cx="8218713" cy="48186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ctr">
            <a:normAutofit fontScale="70000" lnSpcReduction="20000"/>
          </a:bodyPr>
          <a:lstStyle/>
          <a:p>
            <a:pPr>
              <a:lnSpc>
                <a:spcPct val="90000"/>
              </a:lnSpc>
            </a:pPr>
            <a:endParaRPr lang="ru-RU" sz="5025" spc="-1" dirty="0">
              <a:solidFill>
                <a:srgbClr val="06519C"/>
              </a:solidFill>
              <a:latin typeface="Montserrat Black"/>
              <a:ea typeface="Roboto Thin"/>
            </a:endParaRPr>
          </a:p>
        </p:txBody>
      </p:sp>
      <p:sp>
        <p:nvSpPr>
          <p:cNvPr id="99" name="CustomShape 17"/>
          <p:cNvSpPr/>
          <p:nvPr/>
        </p:nvSpPr>
        <p:spPr>
          <a:xfrm>
            <a:off x="741273" y="3949493"/>
            <a:ext cx="7261110" cy="493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ctr">
            <a:noAutofit/>
          </a:bodyPr>
          <a:lstStyle/>
          <a:p>
            <a:pPr>
              <a:lnSpc>
                <a:spcPct val="90000"/>
              </a:lnSpc>
            </a:pPr>
            <a:endParaRPr lang="ru-RU" sz="1650" spc="-1" dirty="0">
              <a:solidFill>
                <a:srgbClr val="06519C"/>
              </a:solidFill>
              <a:latin typeface="Montserrat Black"/>
              <a:ea typeface="Roboto Thin"/>
            </a:endParaRPr>
          </a:p>
        </p:txBody>
      </p:sp>
      <p:sp>
        <p:nvSpPr>
          <p:cNvPr id="23" name="CustomShape 16"/>
          <p:cNvSpPr/>
          <p:nvPr/>
        </p:nvSpPr>
        <p:spPr>
          <a:xfrm>
            <a:off x="554163" y="3573452"/>
            <a:ext cx="7261110" cy="493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ctr">
            <a:normAutofit/>
          </a:bodyPr>
          <a:lstStyle/>
          <a:p>
            <a:pPr>
              <a:lnSpc>
                <a:spcPct val="90000"/>
              </a:lnSpc>
            </a:pPr>
            <a:endParaRPr lang="ru-RU" sz="1650" spc="-1" dirty="0">
              <a:solidFill>
                <a:srgbClr val="06519C"/>
              </a:solidFill>
              <a:latin typeface="Montserrat Black"/>
              <a:ea typeface="Roboto Thin"/>
            </a:endParaRPr>
          </a:p>
        </p:txBody>
      </p:sp>
      <p:sp>
        <p:nvSpPr>
          <p:cNvPr id="24" name="CustomShape 17"/>
          <p:cNvSpPr/>
          <p:nvPr/>
        </p:nvSpPr>
        <p:spPr>
          <a:xfrm>
            <a:off x="513798" y="3525252"/>
            <a:ext cx="7341840" cy="493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ctr">
            <a:noAutofit/>
          </a:bodyPr>
          <a:lstStyle/>
          <a:p>
            <a:pPr>
              <a:lnSpc>
                <a:spcPct val="90000"/>
              </a:lnSpc>
            </a:pPr>
            <a:endParaRPr lang="ru-RU" sz="1650" spc="-1" dirty="0">
              <a:solidFill>
                <a:srgbClr val="06519C"/>
              </a:solidFill>
              <a:latin typeface="Montserrat Black"/>
              <a:ea typeface="Roboto Thin"/>
            </a:endParaRPr>
          </a:p>
        </p:txBody>
      </p:sp>
      <p:sp>
        <p:nvSpPr>
          <p:cNvPr id="27" name="CustomShape 17"/>
          <p:cNvSpPr/>
          <p:nvPr/>
        </p:nvSpPr>
        <p:spPr>
          <a:xfrm>
            <a:off x="689809" y="4797304"/>
            <a:ext cx="7261110" cy="493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ctr">
            <a:noAutofit/>
          </a:bodyPr>
          <a:lstStyle/>
          <a:p>
            <a:pPr>
              <a:lnSpc>
                <a:spcPct val="90000"/>
              </a:lnSpc>
            </a:pPr>
            <a:endParaRPr lang="ru-RU" sz="1650" spc="-1" dirty="0">
              <a:solidFill>
                <a:srgbClr val="06519C"/>
              </a:solidFill>
              <a:latin typeface="Montserrat Black"/>
              <a:ea typeface="Roboto Thin"/>
            </a:endParaRPr>
          </a:p>
        </p:txBody>
      </p:sp>
      <p:sp>
        <p:nvSpPr>
          <p:cNvPr id="25" name="CustomShape 13"/>
          <p:cNvSpPr/>
          <p:nvPr/>
        </p:nvSpPr>
        <p:spPr>
          <a:xfrm>
            <a:off x="374712" y="2154311"/>
            <a:ext cx="8514228" cy="6338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1500" b="1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/>
                <a:ea typeface="Roboto Thin"/>
              </a:rPr>
              <a:t>1. </a:t>
            </a:r>
            <a:r>
              <a:rPr lang="ru-RU" sz="1500" spc="-1" dirty="0">
                <a:latin typeface="Montserrat Black"/>
                <a:ea typeface="Roboto Thin"/>
              </a:rPr>
              <a:t>Создание культурно-рекреационной зоны для комфортного отдыха населения. </a:t>
            </a:r>
          </a:p>
        </p:txBody>
      </p:sp>
      <p:sp>
        <p:nvSpPr>
          <p:cNvPr id="26" name="CustomShape 13"/>
          <p:cNvSpPr/>
          <p:nvPr/>
        </p:nvSpPr>
        <p:spPr>
          <a:xfrm>
            <a:off x="374712" y="2704642"/>
            <a:ext cx="8514228" cy="130173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ctr"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ru-RU" sz="1500" b="1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/>
                <a:ea typeface="Roboto Thin"/>
              </a:rPr>
              <a:t>2.</a:t>
            </a:r>
            <a:r>
              <a:rPr lang="ru-RU" sz="1500" spc="-225" dirty="0">
                <a:solidFill>
                  <a:srgbClr val="06519C"/>
                </a:solidFill>
                <a:latin typeface="Montserrat Black"/>
                <a:ea typeface="Roboto Thin"/>
              </a:rPr>
              <a:t> </a:t>
            </a:r>
            <a:r>
              <a:rPr lang="ru-RU" altLang="ru-RU" sz="1500" spc="-1" dirty="0">
                <a:latin typeface="Montserrat Black"/>
                <a:ea typeface="Roboto Thin"/>
              </a:rPr>
              <a:t>Формирование информационно-познавательной среды для патриотического воспитания и духовно-нравственного развития школьников и молодежи посредством организации тематических мероприятий.</a:t>
            </a:r>
            <a:endParaRPr lang="ru-RU" sz="1500" spc="-1" dirty="0">
              <a:latin typeface="Montserrat Black"/>
              <a:ea typeface="Roboto Thin"/>
            </a:endParaRPr>
          </a:p>
        </p:txBody>
      </p:sp>
      <p:sp>
        <p:nvSpPr>
          <p:cNvPr id="28" name="CustomShape 13"/>
          <p:cNvSpPr/>
          <p:nvPr/>
        </p:nvSpPr>
        <p:spPr>
          <a:xfrm>
            <a:off x="374712" y="4029894"/>
            <a:ext cx="3282467" cy="4867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1500" b="1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/>
                <a:ea typeface="Roboto Thin"/>
              </a:rPr>
              <a:t>3.  </a:t>
            </a:r>
            <a:r>
              <a:rPr lang="ru-RU" altLang="ru-RU" sz="1425" spc="-1" dirty="0">
                <a:latin typeface="Montserrat Black"/>
                <a:ea typeface="Roboto Thin"/>
              </a:rPr>
              <a:t>Создание конкурентоспособного туристического продукта</a:t>
            </a:r>
            <a:r>
              <a:rPr lang="ru-RU" altLang="ru-RU" sz="1500" spc="-1" dirty="0">
                <a:latin typeface="Montserrat Black"/>
                <a:ea typeface="Roboto Thin"/>
              </a:rPr>
              <a:t>.</a:t>
            </a:r>
            <a:endParaRPr lang="ru-RU" sz="1500" spc="-1" dirty="0">
              <a:latin typeface="Montserrat Black"/>
              <a:ea typeface="Roboto Thin"/>
            </a:endParaRPr>
          </a:p>
        </p:txBody>
      </p:sp>
      <p:sp>
        <p:nvSpPr>
          <p:cNvPr id="29" name="Заголовок 2"/>
          <p:cNvSpPr txBox="1">
            <a:spLocks/>
          </p:cNvSpPr>
          <p:nvPr/>
        </p:nvSpPr>
        <p:spPr>
          <a:xfrm>
            <a:off x="0" y="41347"/>
            <a:ext cx="6048672" cy="9046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Сургутский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острог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CustomShape 3"/>
          <p:cNvSpPr/>
          <p:nvPr/>
        </p:nvSpPr>
        <p:spPr>
          <a:xfrm>
            <a:off x="1460381" y="1801996"/>
            <a:ext cx="6231471" cy="381240"/>
          </a:xfrm>
          <a:prstGeom prst="parallelogram">
            <a:avLst>
              <a:gd name="adj" fmla="val 44203"/>
            </a:avLst>
          </a:prstGeom>
          <a:solidFill>
            <a:schemeClr val="bg1">
              <a:lumMod val="50000"/>
            </a:schemeClr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" name="CustomShape 5"/>
          <p:cNvSpPr/>
          <p:nvPr/>
        </p:nvSpPr>
        <p:spPr>
          <a:xfrm>
            <a:off x="2813527" y="1762957"/>
            <a:ext cx="4406166" cy="493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700" i="1" cap="all" spc="-1" dirty="0" smtClean="0">
                <a:solidFill>
                  <a:srgbClr val="FFFFFF"/>
                </a:solidFill>
                <a:latin typeface="Montserrat Black"/>
                <a:ea typeface="Roboto Thin"/>
              </a:rPr>
              <a:t>Задачи проекта</a:t>
            </a:r>
            <a:endParaRPr lang="ru-RU" sz="2700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729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25" t="11142" r="3810" b="8951"/>
          <a:stretch/>
        </p:blipFill>
        <p:spPr>
          <a:xfrm>
            <a:off x="446265" y="1529562"/>
            <a:ext cx="2674109" cy="1767551"/>
          </a:xfrm>
          <a:prstGeom prst="rect">
            <a:avLst/>
          </a:prstGeom>
        </p:spPr>
      </p:pic>
      <p:sp>
        <p:nvSpPr>
          <p:cNvPr id="113" name="CustomShape 1"/>
          <p:cNvSpPr/>
          <p:nvPr/>
        </p:nvSpPr>
        <p:spPr>
          <a:xfrm>
            <a:off x="2155811" y="380160"/>
            <a:ext cx="6017675" cy="381240"/>
          </a:xfrm>
          <a:prstGeom prst="parallelogram">
            <a:avLst>
              <a:gd name="adj" fmla="val 44203"/>
            </a:avLst>
          </a:prstGeom>
          <a:solidFill>
            <a:schemeClr val="bg1">
              <a:lumMod val="65000"/>
            </a:schemeClr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7" name="CustomShape 4"/>
          <p:cNvSpPr/>
          <p:nvPr/>
        </p:nvSpPr>
        <p:spPr>
          <a:xfrm>
            <a:off x="2422031" y="0"/>
            <a:ext cx="6269208" cy="11628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700" i="1" cap="all" spc="-1" dirty="0">
                <a:solidFill>
                  <a:srgbClr val="FFFFFF"/>
                </a:solidFill>
                <a:latin typeface="Montserrat Black"/>
                <a:ea typeface="Roboto Thin"/>
              </a:rPr>
              <a:t>Мероприятия проекта </a:t>
            </a:r>
            <a:endParaRPr lang="ru-RU" sz="2700" spc="-1" dirty="0">
              <a:latin typeface="Arial"/>
            </a:endParaRPr>
          </a:p>
        </p:txBody>
      </p:sp>
      <p:sp>
        <p:nvSpPr>
          <p:cNvPr id="123" name="CustomShape 7"/>
          <p:cNvSpPr/>
          <p:nvPr/>
        </p:nvSpPr>
        <p:spPr>
          <a:xfrm>
            <a:off x="1390770" y="4524390"/>
            <a:ext cx="5684850" cy="1469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45238" y="3370809"/>
            <a:ext cx="2237833" cy="233918"/>
          </a:xfrm>
        </p:spPr>
        <p:txBody>
          <a:bodyPr>
            <a:normAutofit fontScale="90000"/>
          </a:bodyPr>
          <a:lstStyle/>
          <a:p>
            <a:r>
              <a:rPr lang="ru-RU" sz="1200" b="1" dirty="0">
                <a:solidFill>
                  <a:schemeClr val="bg1">
                    <a:lumMod val="50000"/>
                  </a:schemeClr>
                </a:solidFill>
              </a:rPr>
              <a:t>Каланча (пожарная вышка)</a:t>
            </a:r>
          </a:p>
        </p:txBody>
      </p:sp>
      <p:sp>
        <p:nvSpPr>
          <p:cNvPr id="20" name="Заголовок 2"/>
          <p:cNvSpPr txBox="1">
            <a:spLocks/>
          </p:cNvSpPr>
          <p:nvPr/>
        </p:nvSpPr>
        <p:spPr>
          <a:xfrm>
            <a:off x="5202652" y="3358817"/>
            <a:ext cx="1521383" cy="23391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schemeClr val="bg1">
                    <a:lumMod val="50000"/>
                  </a:schemeClr>
                </a:solidFill>
              </a:rPr>
              <a:t>Смотровая башня</a:t>
            </a:r>
          </a:p>
        </p:txBody>
      </p:sp>
      <p:sp>
        <p:nvSpPr>
          <p:cNvPr id="21" name="Заголовок 2"/>
          <p:cNvSpPr txBox="1">
            <a:spLocks/>
          </p:cNvSpPr>
          <p:nvPr/>
        </p:nvSpPr>
        <p:spPr>
          <a:xfrm>
            <a:off x="7297523" y="3350648"/>
            <a:ext cx="1521383" cy="23391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schemeClr val="bg1">
                    <a:lumMod val="50000"/>
                  </a:schemeClr>
                </a:solidFill>
              </a:rPr>
              <a:t>Въездная башня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81" t="11523" r="14524" b="9264"/>
          <a:stretch/>
        </p:blipFill>
        <p:spPr>
          <a:xfrm rot="5400000">
            <a:off x="4872851" y="1408275"/>
            <a:ext cx="2100184" cy="17599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24" t="10127" r="12834" b="9365"/>
          <a:stretch/>
        </p:blipFill>
        <p:spPr>
          <a:xfrm rot="5400000">
            <a:off x="3018243" y="1625312"/>
            <a:ext cx="1831589" cy="15120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77" t="7334" r="14060" b="7460"/>
          <a:stretch/>
        </p:blipFill>
        <p:spPr>
          <a:xfrm rot="5400000">
            <a:off x="6880840" y="1382279"/>
            <a:ext cx="2042802" cy="1653242"/>
          </a:xfrm>
          <a:prstGeom prst="rect">
            <a:avLst/>
          </a:prstGeom>
        </p:spPr>
      </p:pic>
      <p:sp>
        <p:nvSpPr>
          <p:cNvPr id="23" name="Заголовок 2"/>
          <p:cNvSpPr txBox="1">
            <a:spLocks/>
          </p:cNvSpPr>
          <p:nvPr/>
        </p:nvSpPr>
        <p:spPr>
          <a:xfrm>
            <a:off x="3081446" y="3330555"/>
            <a:ext cx="1788180" cy="23391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b="1" dirty="0">
                <a:solidFill>
                  <a:schemeClr val="bg1">
                    <a:lumMod val="50000"/>
                  </a:schemeClr>
                </a:solidFill>
              </a:rPr>
              <a:t>Глухая башня (5 шт.)</a:t>
            </a:r>
          </a:p>
        </p:txBody>
      </p:sp>
      <p:sp>
        <p:nvSpPr>
          <p:cNvPr id="25" name="Заголовок 2"/>
          <p:cNvSpPr txBox="1">
            <a:spLocks/>
          </p:cNvSpPr>
          <p:nvPr/>
        </p:nvSpPr>
        <p:spPr>
          <a:xfrm>
            <a:off x="482991" y="4045041"/>
            <a:ext cx="1964373" cy="73416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1469142" y="3745257"/>
            <a:ext cx="0" cy="3592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Заголовок 2"/>
          <p:cNvSpPr txBox="1">
            <a:spLocks/>
          </p:cNvSpPr>
          <p:nvPr/>
        </p:nvSpPr>
        <p:spPr>
          <a:xfrm>
            <a:off x="2721024" y="3976308"/>
            <a:ext cx="2154906" cy="139047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3804032" y="3711106"/>
            <a:ext cx="0" cy="3592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Заголовок 2"/>
          <p:cNvSpPr txBox="1">
            <a:spLocks/>
          </p:cNvSpPr>
          <p:nvPr/>
        </p:nvSpPr>
        <p:spPr>
          <a:xfrm>
            <a:off x="5230795" y="4288500"/>
            <a:ext cx="1728882" cy="74257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5825710" y="3752479"/>
            <a:ext cx="0" cy="3592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516419" y="4284180"/>
            <a:ext cx="1820627" cy="8556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Экспозиция, посвященная истории пожарного дела в Сургуте 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790936" y="4134270"/>
            <a:ext cx="1921339" cy="17805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</a:rPr>
              <a:t>Размещение экспозиций:</a:t>
            </a:r>
          </a:p>
          <a:p>
            <a:pPr marL="214313" indent="-214313">
              <a:buFontTx/>
              <a:buChar char="-"/>
            </a:pPr>
            <a:r>
              <a:rPr lang="ru-RU" sz="1200" dirty="0">
                <a:solidFill>
                  <a:schemeClr val="tx1"/>
                </a:solidFill>
              </a:rPr>
              <a:t>«Путь в Сибирь»</a:t>
            </a:r>
          </a:p>
          <a:p>
            <a:pPr marL="214313" indent="-214313">
              <a:buFontTx/>
              <a:buChar char="-"/>
            </a:pPr>
            <a:r>
              <a:rPr lang="ru-RU" sz="1200" dirty="0">
                <a:solidFill>
                  <a:schemeClr val="tx1"/>
                </a:solidFill>
              </a:rPr>
              <a:t>«Судостроение в Сибири»</a:t>
            </a:r>
          </a:p>
          <a:p>
            <a:pPr marL="214313" indent="-214313">
              <a:buFontTx/>
              <a:buChar char="-"/>
            </a:pPr>
            <a:r>
              <a:rPr lang="ru-RU" sz="1200" dirty="0">
                <a:solidFill>
                  <a:schemeClr val="tx1"/>
                </a:solidFill>
              </a:rPr>
              <a:t>«Сибирские игры»</a:t>
            </a:r>
          </a:p>
          <a:p>
            <a:pPr marL="214313" indent="-214313">
              <a:buFontTx/>
              <a:buChar char="-"/>
            </a:pPr>
            <a:r>
              <a:rPr lang="ru-RU" sz="1200" dirty="0">
                <a:solidFill>
                  <a:schemeClr val="tx1"/>
                </a:solidFill>
              </a:rPr>
              <a:t>«Женщины фронтира»</a:t>
            </a:r>
          </a:p>
          <a:p>
            <a:pPr marL="214313" indent="-214313">
              <a:buFontTx/>
              <a:buChar char="-"/>
            </a:pPr>
            <a:r>
              <a:rPr lang="ru-RU" sz="1200" dirty="0">
                <a:solidFill>
                  <a:schemeClr val="tx1"/>
                </a:solidFill>
              </a:rPr>
              <a:t>«Сибирские промыслы</a:t>
            </a:r>
            <a:r>
              <a:rPr lang="ru-RU" sz="1200" dirty="0" smtClean="0">
                <a:solidFill>
                  <a:schemeClr val="tx1"/>
                </a:solidFill>
              </a:rPr>
              <a:t>».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110378" y="4156430"/>
            <a:ext cx="1650623" cy="18378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14313" indent="-214313">
              <a:buFontTx/>
              <a:buChar char="-"/>
            </a:pPr>
            <a:r>
              <a:rPr lang="ru-RU" sz="1200" dirty="0">
                <a:solidFill>
                  <a:schemeClr val="tx1"/>
                </a:solidFill>
              </a:rPr>
              <a:t>Экспозиция, посвященная основанию </a:t>
            </a:r>
            <a:r>
              <a:rPr lang="ru-RU" sz="1200" dirty="0" smtClean="0">
                <a:solidFill>
                  <a:schemeClr val="tx1"/>
                </a:solidFill>
              </a:rPr>
              <a:t>города</a:t>
            </a:r>
          </a:p>
          <a:p>
            <a:pPr marL="214313" indent="-214313">
              <a:buFontTx/>
              <a:buChar char="-"/>
            </a:pPr>
            <a:endParaRPr lang="ru-RU" sz="1200" dirty="0">
              <a:solidFill>
                <a:schemeClr val="tx1"/>
              </a:solidFill>
            </a:endParaRPr>
          </a:p>
          <a:p>
            <a:pPr marL="214313" indent="-214313">
              <a:buFontTx/>
              <a:buChar char="-"/>
            </a:pPr>
            <a:r>
              <a:rPr lang="ru-RU" sz="1200" dirty="0">
                <a:solidFill>
                  <a:schemeClr val="tx1"/>
                </a:solidFill>
              </a:rPr>
              <a:t>Смотровая площадка с крытой </a:t>
            </a:r>
            <a:r>
              <a:rPr lang="ru-RU" sz="1200" dirty="0" smtClean="0">
                <a:solidFill>
                  <a:schemeClr val="tx1"/>
                </a:solidFill>
              </a:rPr>
              <a:t>галереей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089099" y="4107886"/>
            <a:ext cx="1650623" cy="10319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Выставочное пространство для творческого сообщества</a:t>
            </a:r>
          </a:p>
          <a:p>
            <a:pPr algn="ctr"/>
            <a:endParaRPr lang="ru-RU" sz="1350" dirty="0"/>
          </a:p>
        </p:txBody>
      </p:sp>
      <p:cxnSp>
        <p:nvCxnSpPr>
          <p:cNvPr id="39" name="Прямая со стрелкой 38"/>
          <p:cNvCxnSpPr/>
          <p:nvPr/>
        </p:nvCxnSpPr>
        <p:spPr>
          <a:xfrm>
            <a:off x="7824163" y="3709467"/>
            <a:ext cx="0" cy="3592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598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71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47944"/>
              </p:ext>
            </p:extLst>
          </p:nvPr>
        </p:nvGraphicFramePr>
        <p:xfrm>
          <a:off x="284076" y="1077220"/>
          <a:ext cx="8642350" cy="5356225"/>
        </p:xfrm>
        <a:graphic>
          <a:graphicData uri="http://schemas.openxmlformats.org/drawingml/2006/table">
            <a:tbl>
              <a:tblPr/>
              <a:tblGrid>
                <a:gridCol w="16541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924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957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525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Объект строительства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Историческое назначение и архитектурный облик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Современное назначение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278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hlinkClick r:id="" action="ppaction://noaction"/>
                        </a:rPr>
                        <a:t>Каланча</a:t>
                      </a: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(пожарная вышка)</a:t>
                      </a:r>
                      <a:endParaRPr kumimoji="0" lang="en-US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Архитектурная доминанта деревянного Сургута первой половины 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XX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в. Располагалась в районе современной ул. Просвещения. Сруб из массива сосны, декорированный резными наличниками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Внутреннее убранство в историческом стиле с экспозицией, посвященной истории пожарного дела. Интерьер оформлен с применением старинной пожарной атрибутики.  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935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Глухие  (угловые) </a:t>
                      </a: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hlinkClick r:id="" action="ppaction://noaction"/>
                        </a:rPr>
                        <a:t>башни</a:t>
                      </a: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(5 башен)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Носили хозяйственную и оборонительную функцию.  Выполнены в шатровом стиле, покрыты тесовой кровлей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Размещение экспозиций :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«Путь в Сибирь»,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«Судостроение в Сибири»,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«Сибирские игры»,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«Женщины </a:t>
                      </a:r>
                      <a:r>
                        <a:rPr lang="ru-RU" sz="13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фронтира</a:t>
                      </a: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»</a:t>
                      </a: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«Сибирские промыслы»</a:t>
                      </a: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Охрана.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Общественный туалет.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Кладовая.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822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hlinkClick r:id="" action="ppaction://noaction"/>
                        </a:rPr>
                        <a:t>Въездная башня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Основной въезд в город, носивший  сторожевое значение. Шестигранный сруб из массива сосны с распашными воротами, кровля завершена шпилем с государственным гербом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Администрация историко-культурного центра (на 2-м этаже).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Охрана, билетеры (на 1-м этаже)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CustomShape 1"/>
          <p:cNvSpPr/>
          <p:nvPr/>
        </p:nvSpPr>
        <p:spPr>
          <a:xfrm>
            <a:off x="2155811" y="380160"/>
            <a:ext cx="6017675" cy="381240"/>
          </a:xfrm>
          <a:prstGeom prst="parallelogram">
            <a:avLst>
              <a:gd name="adj" fmla="val 44203"/>
            </a:avLst>
          </a:prstGeom>
          <a:solidFill>
            <a:schemeClr val="bg1">
              <a:lumMod val="65000"/>
            </a:schemeClr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CustomShape 4"/>
          <p:cNvSpPr/>
          <p:nvPr/>
        </p:nvSpPr>
        <p:spPr>
          <a:xfrm>
            <a:off x="2422031" y="0"/>
            <a:ext cx="6269208" cy="11628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700" i="1" cap="all" spc="-1" dirty="0" smtClean="0">
                <a:solidFill>
                  <a:srgbClr val="FFFFFF"/>
                </a:solidFill>
                <a:latin typeface="Montserrat Black"/>
                <a:ea typeface="Roboto Thin"/>
              </a:rPr>
              <a:t>Назначение объектов</a:t>
            </a:r>
            <a:endParaRPr lang="ru-RU" sz="2700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089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97" name="Group 33"/>
          <p:cNvGraphicFramePr>
            <a:graphicFrameLocks noGrp="1"/>
          </p:cNvGraphicFramePr>
          <p:nvPr/>
        </p:nvGraphicFramePr>
        <p:xfrm>
          <a:off x="250825" y="1189038"/>
          <a:ext cx="8642350" cy="5257801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686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734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430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Объект строительства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Историческое назначение и архитектурный облик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Современное назначение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717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hlinkClick r:id="" action="ppaction://noaction"/>
                        </a:rPr>
                        <a:t>Гостевой дом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В 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XVIII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в. в Сургуте появился гостиный двор - здание для размещения торговых людей, организации торговли с местным населением. Здание выполнено в клетском стиле с мансардой, парадный вход с резной балюстрадой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 номера гостевого дома оформлены в стиле традиционного русского деревянного зодчества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851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hlinkClick r:id="" action="ppaction://noaction"/>
                        </a:rPr>
                        <a:t>Острожная стена </a:t>
                      </a: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(бревенчатый частокол)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Оборонительное ограждение, окружавшее город по периметру. Состоит из бревен диаметром 15-18 см; столбы и «пояс» отделаны плитками под «дикий» камень 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Глухой забор (заплот), визуально и функционально отделяющий пространство историко-культурного центра от современной городской среды и усиливающий ощущение «вживания» в историческую эпоху сибирского средневековья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577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hlinkClick r:id="" action="ppaction://noaction"/>
                        </a:rPr>
                        <a:t>Смотровая башня 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Носила караульную функцию (осмотр местности). Шестигранный сруб из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массива сосны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Смотровая площадка с крытой обходной галереей, расположенной на высоте 10 м. Вместимость смотровой башни – 35-45  человек.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Охрана и подсобные помещения (на 1-ом этаже).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Экспозиция, посвященная основанию города (на 2-м этаже).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CustomShape 1"/>
          <p:cNvSpPr/>
          <p:nvPr/>
        </p:nvSpPr>
        <p:spPr>
          <a:xfrm>
            <a:off x="2155811" y="380160"/>
            <a:ext cx="6017675" cy="381240"/>
          </a:xfrm>
          <a:prstGeom prst="parallelogram">
            <a:avLst>
              <a:gd name="adj" fmla="val 44203"/>
            </a:avLst>
          </a:prstGeom>
          <a:solidFill>
            <a:schemeClr val="bg1">
              <a:lumMod val="65000"/>
            </a:schemeClr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stomShape 4"/>
          <p:cNvSpPr/>
          <p:nvPr/>
        </p:nvSpPr>
        <p:spPr>
          <a:xfrm>
            <a:off x="2422031" y="0"/>
            <a:ext cx="6269208" cy="11628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700" i="1" cap="all" spc="-1" dirty="0" smtClean="0">
                <a:solidFill>
                  <a:srgbClr val="FFFFFF"/>
                </a:solidFill>
                <a:latin typeface="Montserrat Black"/>
                <a:ea typeface="Roboto Thin"/>
              </a:rPr>
              <a:t>Назначение объектов</a:t>
            </a:r>
            <a:endParaRPr lang="ru-RU" sz="2700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522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41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393084"/>
              </p:ext>
            </p:extLst>
          </p:nvPr>
        </p:nvGraphicFramePr>
        <p:xfrm>
          <a:off x="323850" y="1204913"/>
          <a:ext cx="8569325" cy="3852011"/>
        </p:xfrm>
        <a:graphic>
          <a:graphicData uri="http://schemas.openxmlformats.org/drawingml/2006/table">
            <a:tbl>
              <a:tblPr/>
              <a:tblGrid>
                <a:gridCol w="22066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781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84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160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Объект строительства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Историческое назначение и архитектурный облик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Современное назначение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35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Комплекс </a:t>
                      </a: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hlinkClick r:id="" action="ppaction://noaction"/>
                        </a:rPr>
                        <a:t>малых архитектурных форм </a:t>
                      </a: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и благоустройство территории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Сибирский острог включал в себя не только деревянные постройки, но и атрибуты военного городка, а также предметы повседневной бытовой культуры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извилистая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тропиночная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система из покрытия чурок массива сосны в стиле </a:t>
                      </a: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XVIII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века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макеты старинных пушек (пищалей) по периметру острожных стен и в бойницах башен, усиливающие впечатление исторической достоверности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стилизованные под старину деревянные скамейки и лавки с элементами резьбы, колодец, телега, плетеные кресла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озеленение территории, деревянные цветочницы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стилизованные уличные торшеры, урны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" name="CustomShape 1"/>
          <p:cNvSpPr/>
          <p:nvPr/>
        </p:nvSpPr>
        <p:spPr>
          <a:xfrm>
            <a:off x="2155811" y="380160"/>
            <a:ext cx="6017675" cy="381240"/>
          </a:xfrm>
          <a:prstGeom prst="parallelogram">
            <a:avLst>
              <a:gd name="adj" fmla="val 44203"/>
            </a:avLst>
          </a:prstGeom>
          <a:solidFill>
            <a:schemeClr val="bg1">
              <a:lumMod val="65000"/>
            </a:schemeClr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stomShape 4"/>
          <p:cNvSpPr/>
          <p:nvPr/>
        </p:nvSpPr>
        <p:spPr>
          <a:xfrm>
            <a:off x="2422031" y="0"/>
            <a:ext cx="6269208" cy="11628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700" i="1" cap="all" spc="-1" dirty="0" smtClean="0">
                <a:solidFill>
                  <a:srgbClr val="FFFFFF"/>
                </a:solidFill>
                <a:latin typeface="Montserrat Black"/>
                <a:ea typeface="Roboto Thin"/>
              </a:rPr>
              <a:t>Назначение объектов</a:t>
            </a:r>
            <a:endParaRPr lang="ru-RU" sz="2700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942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855249"/>
              </p:ext>
            </p:extLst>
          </p:nvPr>
        </p:nvGraphicFramePr>
        <p:xfrm>
          <a:off x="266008" y="1014152"/>
          <a:ext cx="8544040" cy="5608350"/>
        </p:xfrm>
        <a:graphic>
          <a:graphicData uri="http://schemas.openxmlformats.org/drawingml/2006/table">
            <a:tbl>
              <a:tblPr/>
              <a:tblGrid>
                <a:gridCol w="29775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664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8546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Экспозиция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«Путь в Сибирь»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44" marR="91444"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раскрывает тему путей продвижения в Сибирь по рекам, через Уральские горы, по Северному Ледовитому океану.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Экспозиционной ряд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: карты с населенными пунктами, через которые проходили пути; товары, которые перевозили. В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оформлении –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использование воссозданных деталей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кочей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, отражающих конструктивные особенности этих транспортных средств.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Интерактивное взаимодействие: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использование мультимедийных средств для построения карты маршрутов в Сибирь и презентация дополнительный фото и видеоматериала.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44" marR="91444"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711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Экспозиция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«Судостроение в Сибири»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endParaRPr kumimoji="0" lang="en-US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44" marR="91444"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Приём погружения в историю – создание ощущения присутствия на казачьем струге (палуба и трюм), а также возможность управления (руль, весла, паруса) и воссоздание путешествия (ветер, брызги воды). Конструирование 3D моделей кораблей.</a:t>
                      </a:r>
                    </a:p>
                  </a:txBody>
                  <a:tcPr marL="91444" marR="91444"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447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Экспозиция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«Сибирские игры»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44" marR="91444"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Отражение темы воспитания детей в Сибири на примере двух этносов – русские старожилы (возможно отражение темы казачьего воспитания) и коренные народы. Экспозиция создана по принципу «все можно трогать и играть».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Экспозиционной ряд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: традиционные игры (подвижные, головоломки) и игрушки (куклы, модели домашней утвари для детской игры, развивающие игрушки). В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оформлении –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прием совмещения современного выставочного оборудования (открытые витрины) и игровой зоны для проведения программ.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Интерактивное взаимодействие –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установка «живого пола»</a:t>
                      </a: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(с возможностью проекции на стену для транслирования видеоматериала).</a:t>
                      </a:r>
                    </a:p>
                  </a:txBody>
                  <a:tcPr marL="91444" marR="91444"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" name="CustomShape 1"/>
          <p:cNvSpPr/>
          <p:nvPr/>
        </p:nvSpPr>
        <p:spPr>
          <a:xfrm>
            <a:off x="182881" y="380160"/>
            <a:ext cx="8710294" cy="381240"/>
          </a:xfrm>
          <a:prstGeom prst="parallelogram">
            <a:avLst>
              <a:gd name="adj" fmla="val 44203"/>
            </a:avLst>
          </a:prstGeom>
          <a:solidFill>
            <a:schemeClr val="bg1">
              <a:lumMod val="65000"/>
            </a:schemeClr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stomShape 4"/>
          <p:cNvSpPr/>
          <p:nvPr/>
        </p:nvSpPr>
        <p:spPr>
          <a:xfrm>
            <a:off x="270481" y="11431"/>
            <a:ext cx="8701348" cy="11628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700" i="1" cap="all" spc="-1" dirty="0" smtClean="0">
                <a:solidFill>
                  <a:srgbClr val="FFFFFF"/>
                </a:solidFill>
                <a:latin typeface="Montserrat Black"/>
                <a:ea typeface="Roboto Thin"/>
              </a:rPr>
              <a:t>Тематическое наполнение угловых башен</a:t>
            </a:r>
            <a:endParaRPr lang="ru-RU" sz="2700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303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244858"/>
              </p:ext>
            </p:extLst>
          </p:nvPr>
        </p:nvGraphicFramePr>
        <p:xfrm>
          <a:off x="323850" y="1174321"/>
          <a:ext cx="8569325" cy="5090124"/>
        </p:xfrm>
        <a:graphic>
          <a:graphicData uri="http://schemas.openxmlformats.org/drawingml/2006/table">
            <a:tbl>
              <a:tblPr/>
              <a:tblGrid>
                <a:gridCol w="29863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829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455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Экспозиция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«Женщины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фронтира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»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44" marR="91444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В сибирском регионе исторически формировались специфические социальные отношения. Сибирь всегда отличалась особым укладом жизни, менталитетом, социально-правовыми отношениями. Женщина в Сибири – личность противоречивая: сильная и самостоятельная, вместе с тем женственная и скромная. Экспозиция призвана проиллюстрировать и дать представление о роли женщины в Сибири. Семейные отношения, вопросы воспитания и образования в семье русских  старожилов региона, традиционные женские занятия, одежда, семейный уклад, воспитание детей. В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оформлении –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создание атмосферы сибирского дома (мебель, предметы быта, домашняя утварь).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Интерактивное взаимодействие –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театрализованные костюмированные программы, погружающие в историю семейных отношений.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44" marR="91444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545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Экспозиция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«Сибирские промыслы»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endParaRPr kumimoji="0" lang="en-US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44" marR="91444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lvl="0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С интерактивным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мультитач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-экраном и оборудованием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«дополненной» реальности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. Предполагается создать комплексную программу, включающую возможность интерактивного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взаимодействия с историческим материалом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(например, «поохотиться» на мамонта, «собрать» древнее жилище из подручного материала, «сшить» традиционную одежду коренных народов Севера и др.). Основная задача интерактивной экспозиции -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формирование навыков самостоятельной исследовательской работы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. Возможность деятельности в условной (смоделированной) среде способствует развитию навыков проектирования у детско-юношеской аудитории.</a:t>
                      </a:r>
                    </a:p>
                  </a:txBody>
                  <a:tcPr marL="91444" marR="91444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CustomShape 1"/>
          <p:cNvSpPr/>
          <p:nvPr/>
        </p:nvSpPr>
        <p:spPr>
          <a:xfrm>
            <a:off x="182881" y="380160"/>
            <a:ext cx="8710294" cy="381240"/>
          </a:xfrm>
          <a:prstGeom prst="parallelogram">
            <a:avLst>
              <a:gd name="adj" fmla="val 44203"/>
            </a:avLst>
          </a:prstGeom>
          <a:solidFill>
            <a:schemeClr val="bg1">
              <a:lumMod val="65000"/>
            </a:schemeClr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CustomShape 4"/>
          <p:cNvSpPr/>
          <p:nvPr/>
        </p:nvSpPr>
        <p:spPr>
          <a:xfrm>
            <a:off x="270481" y="11431"/>
            <a:ext cx="8701348" cy="11628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700" i="1" cap="all" spc="-1" dirty="0" smtClean="0">
                <a:solidFill>
                  <a:srgbClr val="FFFFFF"/>
                </a:solidFill>
                <a:latin typeface="Montserrat Black"/>
                <a:ea typeface="Roboto Thin"/>
              </a:rPr>
              <a:t>Тематическое наполнение угловых башен</a:t>
            </a:r>
            <a:endParaRPr lang="ru-RU" sz="2700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594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3"/>
          <p:cNvSpPr/>
          <p:nvPr/>
        </p:nvSpPr>
        <p:spPr>
          <a:xfrm>
            <a:off x="2161309" y="385781"/>
            <a:ext cx="6097483" cy="381240"/>
          </a:xfrm>
          <a:prstGeom prst="parallelogram">
            <a:avLst>
              <a:gd name="adj" fmla="val 44203"/>
            </a:avLst>
          </a:prstGeom>
          <a:solidFill>
            <a:schemeClr val="bg1">
              <a:lumMod val="65000"/>
            </a:schemeClr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3" name="CustomShape 4"/>
          <p:cNvSpPr/>
          <p:nvPr/>
        </p:nvSpPr>
        <p:spPr>
          <a:xfrm>
            <a:off x="3082384" y="399506"/>
            <a:ext cx="4972649" cy="424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ru-RU" sz="2400" i="1" cap="all" spc="-1" dirty="0">
                <a:solidFill>
                  <a:srgbClr val="FFFFFF"/>
                </a:solidFill>
                <a:latin typeface="Montserrat Black"/>
                <a:ea typeface="Roboto Thin"/>
              </a:rPr>
              <a:t>Ожидаемые </a:t>
            </a:r>
            <a:r>
              <a:rPr lang="ru-RU" sz="2400" i="1" cap="all" spc="-1" dirty="0" smtClean="0">
                <a:solidFill>
                  <a:srgbClr val="FFFFFF"/>
                </a:solidFill>
                <a:latin typeface="Montserrat Black"/>
                <a:ea typeface="Roboto Thin"/>
              </a:rPr>
              <a:t>результаты</a:t>
            </a:r>
            <a:endParaRPr lang="ru-RU" sz="2400" spc="-1" dirty="0">
              <a:latin typeface="Arial"/>
            </a:endParaRP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1469815" y="975659"/>
            <a:ext cx="6788977" cy="1114406"/>
          </a:xfrm>
          <a:prstGeom prst="roundRect">
            <a:avLst>
              <a:gd name="adj" fmla="val 50000"/>
            </a:avLst>
          </a:prstGeom>
          <a:noFill/>
          <a:ln w="9525">
            <a:noFill/>
            <a:round/>
            <a:headEnd/>
            <a:tailEnd/>
          </a:ln>
          <a:effectLst>
            <a:innerShdw blurRad="114300">
              <a:prstClr val="black"/>
            </a:innerShdw>
          </a:effectLst>
          <a:scene3d>
            <a:camera prst="orthographicFront"/>
            <a:lightRig rig="soft" dir="t"/>
          </a:scene3d>
          <a:sp3d prstMaterial="matte">
            <a:bevelT w="635000" h="635000"/>
            <a:bevelB w="635000" h="635000"/>
          </a:sp3d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defRPr/>
            </a:pPr>
            <a:r>
              <a:rPr lang="ru-RU" alt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Продвижение идеи культурной </a:t>
            </a:r>
            <a:r>
              <a:rPr lang="ru-RU" altLang="ru-RU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самоидентичности</a:t>
            </a:r>
            <a:r>
              <a:rPr lang="ru-RU" alt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 </a:t>
            </a:r>
          </a:p>
          <a:p>
            <a:pPr eaLnBrk="1" hangingPunct="1">
              <a:defRPr/>
            </a:pPr>
            <a:r>
              <a:rPr lang="ru-RU" alt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города </a:t>
            </a:r>
            <a:r>
              <a:rPr lang="ru-RU" alt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Сургута и его жителей</a:t>
            </a: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1469815" y="2201665"/>
            <a:ext cx="7401890" cy="1101767"/>
          </a:xfrm>
          <a:prstGeom prst="roundRect">
            <a:avLst>
              <a:gd name="adj" fmla="val 50000"/>
            </a:avLst>
          </a:prstGeom>
          <a:noFill/>
          <a:ln w="9525">
            <a:noFill/>
            <a:round/>
            <a:headEnd/>
            <a:tailEnd/>
          </a:ln>
          <a:effectLst>
            <a:innerShdw blurRad="114300">
              <a:prstClr val="black"/>
            </a:innerShdw>
          </a:effectLst>
          <a:scene3d>
            <a:camera prst="orthographicFront"/>
            <a:lightRig rig="soft" dir="t"/>
          </a:scene3d>
          <a:sp3d prstMaterial="matte">
            <a:bevelT w="635000" h="635000"/>
            <a:bevelB w="635000" h="635000"/>
          </a:sp3d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defRPr/>
            </a:pPr>
            <a:r>
              <a:rPr lang="ru-RU" alt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Формирование представления у горожан о Сургуте </a:t>
            </a:r>
          </a:p>
          <a:p>
            <a:pPr eaLnBrk="1" hangingPunct="1">
              <a:defRPr/>
            </a:pPr>
            <a:r>
              <a:rPr lang="ru-RU" alt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как о городе с многовековой </a:t>
            </a:r>
            <a:r>
              <a:rPr lang="ru-RU" alt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историей</a:t>
            </a:r>
          </a:p>
          <a:p>
            <a:pPr eaLnBrk="1" hangingPunct="1">
              <a:defRPr/>
            </a:pPr>
            <a:r>
              <a:rPr lang="ru-RU" alt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(на </a:t>
            </a:r>
            <a:r>
              <a:rPr lang="ru-RU" alt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основе полученных знаний) </a:t>
            </a:r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>
            <a:off x="1540718" y="3477676"/>
            <a:ext cx="6807259" cy="623563"/>
          </a:xfrm>
          <a:prstGeom prst="roundRect">
            <a:avLst>
              <a:gd name="adj" fmla="val 50000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soft" dir="t"/>
          </a:scene3d>
          <a:sp3d prstMaterial="matte">
            <a:bevelT w="635000" h="635000"/>
            <a:bevelB w="635000" h="635000"/>
          </a:sp3d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defRPr/>
            </a:pPr>
            <a:r>
              <a:rPr lang="ru-RU" alt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Воспитание подрастающего поколения</a:t>
            </a:r>
            <a:r>
              <a:rPr lang="en-US" alt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 </a:t>
            </a:r>
            <a:endParaRPr lang="ru-RU" altLang="ru-RU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  <a:p>
            <a:pPr eaLnBrk="1" hangingPunct="1">
              <a:defRPr/>
            </a:pPr>
            <a:r>
              <a:rPr lang="ru-RU" alt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посредством </a:t>
            </a:r>
            <a:r>
              <a:rPr lang="ru-RU" alt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погружения </a:t>
            </a:r>
          </a:p>
          <a:p>
            <a:pPr eaLnBrk="1" hangingPunct="1">
              <a:defRPr/>
            </a:pPr>
            <a:r>
              <a:rPr lang="ru-RU" alt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в историческую среду</a:t>
            </a:r>
          </a:p>
        </p:txBody>
      </p:sp>
      <p:sp>
        <p:nvSpPr>
          <p:cNvPr id="16" name="AutoShape 13"/>
          <p:cNvSpPr>
            <a:spLocks noChangeArrowheads="1"/>
          </p:cNvSpPr>
          <p:nvPr/>
        </p:nvSpPr>
        <p:spPr bwMode="auto">
          <a:xfrm>
            <a:off x="1469815" y="4550223"/>
            <a:ext cx="7045664" cy="650504"/>
          </a:xfrm>
          <a:prstGeom prst="roundRect">
            <a:avLst>
              <a:gd name="adj" fmla="val 50000"/>
            </a:avLst>
          </a:prstGeom>
          <a:noFill/>
          <a:ln w="9525">
            <a:noFill/>
            <a:round/>
            <a:headEnd/>
            <a:tailEnd/>
          </a:ln>
          <a:effectLst>
            <a:innerShdw blurRad="114300">
              <a:prstClr val="black"/>
            </a:innerShdw>
          </a:effectLst>
          <a:scene3d>
            <a:camera prst="orthographicFront"/>
            <a:lightRig rig="soft" dir="t"/>
          </a:scene3d>
          <a:sp3d prstMaterial="matte">
            <a:bevelT w="635000" h="635000"/>
            <a:bevelB w="635000" h="635000"/>
          </a:sp3d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Создание рекреационной зоны </a:t>
            </a:r>
            <a:endParaRPr lang="ru-RU" altLang="ru-RU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  <a:p>
            <a:pPr algn="just" eaLnBrk="1" hangingPunct="1">
              <a:defRPr/>
            </a:pPr>
            <a:r>
              <a:rPr lang="ru-RU" alt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для </a:t>
            </a:r>
            <a:r>
              <a:rPr lang="ru-RU" alt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семейного отдыха горожан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889462" y="1346662"/>
            <a:ext cx="627956" cy="382385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841859" y="4636568"/>
            <a:ext cx="627956" cy="382385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841859" y="2340273"/>
            <a:ext cx="627956" cy="382385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889462" y="3403337"/>
            <a:ext cx="627956" cy="382385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4" descr="пож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3412">
            <a:off x="6327409" y="3918060"/>
            <a:ext cx="2558897" cy="25731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425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210</TotalTime>
  <Words>1031</Words>
  <Application>Microsoft Office PowerPoint</Application>
  <PresentationFormat>Экран (4:3)</PresentationFormat>
  <Paragraphs>110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Montserrat Black</vt:lpstr>
      <vt:lpstr>Roboto Thin</vt:lpstr>
      <vt:lpstr>Office Theme</vt:lpstr>
      <vt:lpstr>Презентация PowerPoint</vt:lpstr>
      <vt:lpstr>Презентация PowerPoint</vt:lpstr>
      <vt:lpstr>Каланча (пожарная вышка)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Медуха В.И.</cp:lastModifiedBy>
  <cp:revision>28</cp:revision>
  <dcterms:created xsi:type="dcterms:W3CDTF">2018-09-04T12:10:47Z</dcterms:created>
  <dcterms:modified xsi:type="dcterms:W3CDTF">2023-08-01T09:59:54Z</dcterms:modified>
</cp:coreProperties>
</file>